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aleway"/>
      <p:regular r:id="rId36"/>
      <p:bold r:id="rId37"/>
      <p:italic r:id="rId38"/>
      <p:boldItalic r:id="rId39"/>
    </p:embeddedFont>
    <p:embeddedFont>
      <p:font typeface="Montserrat"/>
      <p:regular r:id="rId40"/>
      <p:bold r:id="rId41"/>
      <p:italic r:id="rId42"/>
      <p:boldItalic r:id="rId43"/>
    </p:embeddedFont>
    <p:embeddedFont>
      <p:font typeface="Lato"/>
      <p:regular r:id="rId44"/>
      <p:bold r:id="rId45"/>
      <p:italic r:id="rId46"/>
      <p:boldItalic r:id="rId47"/>
    </p:embeddedFont>
    <p:embeddedFont>
      <p:font typeface="Bebas Neue"/>
      <p:regular r:id="rId48"/>
    </p:embeddedFont>
    <p:embeddedFont>
      <p:font typeface="Raleway Medium"/>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025B27-7B94-4955-BF13-A00047413055}">
  <a:tblStyle styleId="{F3025B27-7B94-4955-BF13-A0004741305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Lato-regular.fntdata"/><Relationship Id="rId43" Type="http://schemas.openxmlformats.org/officeDocument/2006/relationships/font" Target="fonts/Montserrat-boldItalic.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BebasNeue-regular.fntdata"/><Relationship Id="rId47" Type="http://schemas.openxmlformats.org/officeDocument/2006/relationships/font" Target="fonts/Lato-boldItalic.fntdata"/><Relationship Id="rId49" Type="http://schemas.openxmlformats.org/officeDocument/2006/relationships/font" Target="fonts/RalewayMedium-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aleway-bold.fntdata"/><Relationship Id="rId36" Type="http://schemas.openxmlformats.org/officeDocument/2006/relationships/font" Target="fonts/Raleway-regular.fntdata"/><Relationship Id="rId39" Type="http://schemas.openxmlformats.org/officeDocument/2006/relationships/font" Target="fonts/Raleway-boldItalic.fntdata"/><Relationship Id="rId38" Type="http://schemas.openxmlformats.org/officeDocument/2006/relationships/font" Target="fonts/Raleway-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Medium-italic.fntdata"/><Relationship Id="rId50" Type="http://schemas.openxmlformats.org/officeDocument/2006/relationships/font" Target="fonts/RalewayMedium-bold.fntdata"/><Relationship Id="rId52" Type="http://schemas.openxmlformats.org/officeDocument/2006/relationships/font" Target="fonts/RalewayMedium-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f7401d5f1e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f7401d5f1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sauda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f7401d5f1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f7401d5f1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Thomas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b404ac67e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b404ac67e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f6b3981b20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f6b3981b20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f80bb49e7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f80bb49e7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Shrudhi</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f80bb49e7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f80bb49e7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f6b3981b20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f6b3981b20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f816d64380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f816d64380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Shrudhi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f6b3981b20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f6b3981b20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Shrudhi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f816d64380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f816d64380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Shrudhi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8c60414e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8c60414e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Sauda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f816d6438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f816d6438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Shrudhi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f816d64380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f816d64380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Shrudhi</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f816d64380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f816d6438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Shrudhi</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fb94da9df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fb94da9df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Shrudhi</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f6b3981b20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f6b3981b20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f6b3981b20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f6b3981b20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Shara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f6b3981b20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f6b3981b20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Sruthi</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fac9253e4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fac9253e4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Sruthi</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fac9253e4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fac9253e4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Sruthi</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a2b724f303_4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a2b724f303_4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f6b3981b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f6b3981b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our research last year we found out that on an avg an american farmer uses excessive amt of nitrogen based fertilizer, which leads to high operating costs and also higher risks of env hazards. Although only some amt of it is used by crops, which is concluded based upon the Corn Stalk Nitrate Test, which is a manual method of measuring nitrate levels in a cornstalk. If farmers had a feedback mechanism to understand how much nitrogen is being absorbed, then they could make optimal use of fertilizers without causing any harm to the environment.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f7edf2a3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f7edf2a3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motivation is based upon this problem statement, where we would like to provide a solution which can conduct these nitrogen tests on cornstalks, giving feedback to the farmers on how much fertilizer they should actually be using. So our solution is an autonomous mobile robot which can autonomously perform the tasks of navigating through the cornfield, inserting a nitrate sensor into the cornstalk along with </a:t>
            </a:r>
            <a:r>
              <a:rPr lang="en"/>
              <a:t>handling</a:t>
            </a:r>
            <a:r>
              <a:rPr lang="en"/>
              <a:t> the </a:t>
            </a:r>
            <a:r>
              <a:rPr lang="en"/>
              <a:t>maintenance</a:t>
            </a:r>
            <a:r>
              <a:rPr lang="en"/>
              <a:t> of this sensor.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b40faf419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b40faf419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f7401d5f1e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f7401d5f1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f7401d5f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f7401d5f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f7401d5f1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f7401d5f1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f7401d5f1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f7401d5f1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30875" y="1037707"/>
            <a:ext cx="6395100" cy="2002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nSpc>
                <a:spcPct val="110000"/>
              </a:lnSpc>
              <a:spcBef>
                <a:spcPts val="0"/>
              </a:spcBef>
              <a:spcAft>
                <a:spcPts val="0"/>
              </a:spcAft>
              <a:buClr>
                <a:srgbClr val="191919"/>
              </a:buClr>
              <a:buSzPts val="5200"/>
              <a:buNone/>
              <a:defRPr sz="5500">
                <a:solidFill>
                  <a:schemeClr val="dk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30875" y="3039923"/>
            <a:ext cx="4082400" cy="5358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sp>
        <p:nvSpPr>
          <p:cNvPr id="72" name="Google Shape;72;p11"/>
          <p:cNvSpPr/>
          <p:nvPr/>
        </p:nvSpPr>
        <p:spPr>
          <a:xfrm>
            <a:off x="6900" y="100"/>
            <a:ext cx="713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8430775" y="100"/>
            <a:ext cx="713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txBox="1"/>
          <p:nvPr>
            <p:ph hasCustomPrompt="1" type="title"/>
          </p:nvPr>
        </p:nvSpPr>
        <p:spPr>
          <a:xfrm>
            <a:off x="1003325" y="1992125"/>
            <a:ext cx="6208800" cy="1044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5" name="Google Shape;75;p11"/>
          <p:cNvSpPr txBox="1"/>
          <p:nvPr>
            <p:ph idx="1" type="subTitle"/>
          </p:nvPr>
        </p:nvSpPr>
        <p:spPr>
          <a:xfrm>
            <a:off x="1564675" y="3036125"/>
            <a:ext cx="6576000" cy="4458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accen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6" name="Google Shape;76;p11"/>
          <p:cNvSpPr/>
          <p:nvPr/>
        </p:nvSpPr>
        <p:spPr>
          <a:xfrm>
            <a:off x="0" y="100"/>
            <a:ext cx="98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p:nvPr/>
        </p:nvSpPr>
        <p:spPr>
          <a:xfrm>
            <a:off x="-8775" y="0"/>
            <a:ext cx="729300" cy="5143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1"/>
          <p:cNvSpPr/>
          <p:nvPr/>
        </p:nvSpPr>
        <p:spPr>
          <a:xfrm>
            <a:off x="8424000" y="1112100"/>
            <a:ext cx="729300" cy="945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1"/>
          <p:cNvSpPr/>
          <p:nvPr/>
        </p:nvSpPr>
        <p:spPr>
          <a:xfrm rot="5400000">
            <a:off x="4303800" y="294200"/>
            <a:ext cx="539100" cy="9159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0" name="Shape 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1" name="Shape 81"/>
        <p:cNvGrpSpPr/>
        <p:nvPr/>
      </p:nvGrpSpPr>
      <p:grpSpPr>
        <a:xfrm>
          <a:off x="0" y="0"/>
          <a:ext cx="0" cy="0"/>
          <a:chOff x="0" y="0"/>
          <a:chExt cx="0" cy="0"/>
        </a:xfrm>
      </p:grpSpPr>
      <p:sp>
        <p:nvSpPr>
          <p:cNvPr id="82" name="Google Shape;82;p13"/>
          <p:cNvSpPr txBox="1"/>
          <p:nvPr>
            <p:ph type="title"/>
          </p:nvPr>
        </p:nvSpPr>
        <p:spPr>
          <a:xfrm>
            <a:off x="720000" y="539500"/>
            <a:ext cx="7704000" cy="572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 name="Google Shape;83;p13"/>
          <p:cNvSpPr txBox="1"/>
          <p:nvPr>
            <p:ph hasCustomPrompt="1" idx="2" type="title"/>
          </p:nvPr>
        </p:nvSpPr>
        <p:spPr>
          <a:xfrm>
            <a:off x="948600" y="1480883"/>
            <a:ext cx="734700" cy="44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hasCustomPrompt="1" idx="3" type="title"/>
          </p:nvPr>
        </p:nvSpPr>
        <p:spPr>
          <a:xfrm>
            <a:off x="948600" y="3066691"/>
            <a:ext cx="734700" cy="44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p:nvPr>
            <p:ph hasCustomPrompt="1" idx="4" type="title"/>
          </p:nvPr>
        </p:nvSpPr>
        <p:spPr>
          <a:xfrm>
            <a:off x="3694200" y="1480883"/>
            <a:ext cx="734700" cy="44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hasCustomPrompt="1" idx="5" type="title"/>
          </p:nvPr>
        </p:nvSpPr>
        <p:spPr>
          <a:xfrm>
            <a:off x="3694200" y="3066691"/>
            <a:ext cx="734700" cy="44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p:nvPr>
            <p:ph hasCustomPrompt="1" idx="6" type="title"/>
          </p:nvPr>
        </p:nvSpPr>
        <p:spPr>
          <a:xfrm>
            <a:off x="6439800" y="1480883"/>
            <a:ext cx="734700" cy="44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hasCustomPrompt="1" idx="7" type="title"/>
          </p:nvPr>
        </p:nvSpPr>
        <p:spPr>
          <a:xfrm>
            <a:off x="6439800" y="3066691"/>
            <a:ext cx="734700" cy="44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idx="1" type="subTitle"/>
          </p:nvPr>
        </p:nvSpPr>
        <p:spPr>
          <a:xfrm>
            <a:off x="948600" y="1928475"/>
            <a:ext cx="1755600" cy="788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2"/>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0" name="Google Shape;90;p13"/>
          <p:cNvSpPr txBox="1"/>
          <p:nvPr>
            <p:ph idx="8" type="subTitle"/>
          </p:nvPr>
        </p:nvSpPr>
        <p:spPr>
          <a:xfrm>
            <a:off x="3694200" y="1928475"/>
            <a:ext cx="1755600" cy="788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2"/>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 name="Google Shape;91;p13"/>
          <p:cNvSpPr txBox="1"/>
          <p:nvPr>
            <p:ph idx="9" type="subTitle"/>
          </p:nvPr>
        </p:nvSpPr>
        <p:spPr>
          <a:xfrm>
            <a:off x="6439800" y="1928475"/>
            <a:ext cx="1755600" cy="788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2"/>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 name="Google Shape;92;p13"/>
          <p:cNvSpPr txBox="1"/>
          <p:nvPr>
            <p:ph idx="13" type="subTitle"/>
          </p:nvPr>
        </p:nvSpPr>
        <p:spPr>
          <a:xfrm>
            <a:off x="948600" y="3514300"/>
            <a:ext cx="1755600" cy="788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2"/>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3" name="Google Shape;93;p13"/>
          <p:cNvSpPr txBox="1"/>
          <p:nvPr>
            <p:ph idx="14" type="subTitle"/>
          </p:nvPr>
        </p:nvSpPr>
        <p:spPr>
          <a:xfrm>
            <a:off x="3694200" y="3514300"/>
            <a:ext cx="1755600" cy="788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2"/>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 name="Google Shape;94;p13"/>
          <p:cNvSpPr txBox="1"/>
          <p:nvPr>
            <p:ph idx="15" type="subTitle"/>
          </p:nvPr>
        </p:nvSpPr>
        <p:spPr>
          <a:xfrm>
            <a:off x="6439800" y="3514300"/>
            <a:ext cx="1755600" cy="788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2"/>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 name="Google Shape;95;p13"/>
          <p:cNvSpPr/>
          <p:nvPr/>
        </p:nvSpPr>
        <p:spPr>
          <a:xfrm flipH="1">
            <a:off x="9046118" y="100"/>
            <a:ext cx="98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flipH="1">
            <a:off x="8423997" y="0"/>
            <a:ext cx="729300" cy="1112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flipH="1">
            <a:off x="-8778" y="1112100"/>
            <a:ext cx="729300" cy="1112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98" name="Shape 98"/>
        <p:cNvGrpSpPr/>
        <p:nvPr/>
      </p:nvGrpSpPr>
      <p:grpSpPr>
        <a:xfrm>
          <a:off x="0" y="0"/>
          <a:ext cx="0" cy="0"/>
          <a:chOff x="0" y="0"/>
          <a:chExt cx="0" cy="0"/>
        </a:xfrm>
      </p:grpSpPr>
      <p:sp>
        <p:nvSpPr>
          <p:cNvPr id="99" name="Google Shape;99;p14"/>
          <p:cNvSpPr txBox="1"/>
          <p:nvPr>
            <p:ph type="title"/>
          </p:nvPr>
        </p:nvSpPr>
        <p:spPr>
          <a:xfrm>
            <a:off x="713225" y="539500"/>
            <a:ext cx="7717500" cy="5727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0" name="Google Shape;100;p14"/>
          <p:cNvSpPr/>
          <p:nvPr/>
        </p:nvSpPr>
        <p:spPr>
          <a:xfrm flipH="1">
            <a:off x="9046118" y="100"/>
            <a:ext cx="98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flipH="1">
            <a:off x="8430642" y="100"/>
            <a:ext cx="729300" cy="1112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flipH="1">
            <a:off x="-15424" y="1112200"/>
            <a:ext cx="729300" cy="1112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03" name="Shape 103"/>
        <p:cNvGrpSpPr/>
        <p:nvPr/>
      </p:nvGrpSpPr>
      <p:grpSpPr>
        <a:xfrm>
          <a:off x="0" y="0"/>
          <a:ext cx="0" cy="0"/>
          <a:chOff x="0" y="0"/>
          <a:chExt cx="0" cy="0"/>
        </a:xfrm>
      </p:grpSpPr>
      <p:sp>
        <p:nvSpPr>
          <p:cNvPr id="104" name="Google Shape;104;p15"/>
          <p:cNvSpPr txBox="1"/>
          <p:nvPr>
            <p:ph type="title"/>
          </p:nvPr>
        </p:nvSpPr>
        <p:spPr>
          <a:xfrm>
            <a:off x="713225" y="539500"/>
            <a:ext cx="2402100" cy="11466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5" name="Google Shape;105;p15"/>
          <p:cNvSpPr txBox="1"/>
          <p:nvPr>
            <p:ph idx="1" type="subTitle"/>
          </p:nvPr>
        </p:nvSpPr>
        <p:spPr>
          <a:xfrm>
            <a:off x="713225" y="1686100"/>
            <a:ext cx="2402100" cy="10269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6" name="Google Shape;106;p15"/>
          <p:cNvSpPr/>
          <p:nvPr/>
        </p:nvSpPr>
        <p:spPr>
          <a:xfrm flipH="1" rot="10800000">
            <a:off x="0" y="0"/>
            <a:ext cx="713100" cy="3302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flipH="1" rot="10800000">
            <a:off x="8430775" y="3327750"/>
            <a:ext cx="713100" cy="1815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ph idx="2" type="pic"/>
          </p:nvPr>
        </p:nvSpPr>
        <p:spPr>
          <a:xfrm>
            <a:off x="3105975" y="539500"/>
            <a:ext cx="2288100" cy="2173500"/>
          </a:xfrm>
          <a:prstGeom prst="rect">
            <a:avLst/>
          </a:prstGeom>
          <a:noFill/>
          <a:ln cap="flat" cmpd="sng" w="9525">
            <a:solidFill>
              <a:schemeClr val="dk2"/>
            </a:solidFill>
            <a:prstDash val="solid"/>
            <a:round/>
            <a:headEnd len="sm" w="sm" type="none"/>
            <a:tailEnd len="sm" w="sm" type="none"/>
          </a:ln>
        </p:spPr>
      </p:sp>
      <p:sp>
        <p:nvSpPr>
          <p:cNvPr id="109" name="Google Shape;109;p15"/>
          <p:cNvSpPr/>
          <p:nvPr>
            <p:ph idx="3" type="pic"/>
          </p:nvPr>
        </p:nvSpPr>
        <p:spPr>
          <a:xfrm>
            <a:off x="5394075" y="539500"/>
            <a:ext cx="3029700" cy="2173500"/>
          </a:xfrm>
          <a:prstGeom prst="rect">
            <a:avLst/>
          </a:prstGeom>
          <a:noFill/>
          <a:ln cap="flat" cmpd="sng" w="9525">
            <a:solidFill>
              <a:schemeClr val="dk2"/>
            </a:solidFill>
            <a:prstDash val="solid"/>
            <a:round/>
            <a:headEnd len="sm" w="sm" type="none"/>
            <a:tailEnd len="sm" w="sm" type="none"/>
          </a:ln>
        </p:spPr>
      </p:sp>
      <p:sp>
        <p:nvSpPr>
          <p:cNvPr id="110" name="Google Shape;110;p15"/>
          <p:cNvSpPr/>
          <p:nvPr>
            <p:ph idx="4" type="pic"/>
          </p:nvPr>
        </p:nvSpPr>
        <p:spPr>
          <a:xfrm>
            <a:off x="3105975" y="2713000"/>
            <a:ext cx="5317800" cy="1891200"/>
          </a:xfrm>
          <a:prstGeom prst="rect">
            <a:avLst/>
          </a:prstGeom>
          <a:noFill/>
          <a:ln cap="flat" cmpd="sng" w="9525">
            <a:solidFill>
              <a:schemeClr val="dk2"/>
            </a:solidFill>
            <a:prstDash val="solid"/>
            <a:round/>
            <a:headEnd len="sm" w="sm" type="none"/>
            <a:tailEnd len="sm" w="sm" type="none"/>
          </a:ln>
        </p:spPr>
      </p:sp>
      <p:sp>
        <p:nvSpPr>
          <p:cNvPr id="111" name="Google Shape;111;p15"/>
          <p:cNvSpPr/>
          <p:nvPr>
            <p:ph idx="5" type="pic"/>
          </p:nvPr>
        </p:nvSpPr>
        <p:spPr>
          <a:xfrm>
            <a:off x="713225" y="2713000"/>
            <a:ext cx="2402100" cy="1891200"/>
          </a:xfrm>
          <a:prstGeom prst="rect">
            <a:avLst/>
          </a:prstGeom>
          <a:noFill/>
          <a:ln cap="flat" cmpd="sng" w="9525">
            <a:solidFill>
              <a:schemeClr val="dk2"/>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12" name="Shape 112"/>
        <p:cNvGrpSpPr/>
        <p:nvPr/>
      </p:nvGrpSpPr>
      <p:grpSpPr>
        <a:xfrm>
          <a:off x="0" y="0"/>
          <a:ext cx="0" cy="0"/>
          <a:chOff x="0" y="0"/>
          <a:chExt cx="0" cy="0"/>
        </a:xfrm>
      </p:grpSpPr>
      <p:sp>
        <p:nvSpPr>
          <p:cNvPr id="113" name="Google Shape;113;p16"/>
          <p:cNvSpPr txBox="1"/>
          <p:nvPr>
            <p:ph idx="1" type="subTitle"/>
          </p:nvPr>
        </p:nvSpPr>
        <p:spPr>
          <a:xfrm>
            <a:off x="713225" y="1112200"/>
            <a:ext cx="7717500" cy="34917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114" name="Google Shape;114;p16"/>
          <p:cNvSpPr/>
          <p:nvPr/>
        </p:nvSpPr>
        <p:spPr>
          <a:xfrm flipH="1" rot="10800000">
            <a:off x="0" y="0"/>
            <a:ext cx="713100" cy="3302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flipH="1" rot="10800000">
            <a:off x="8430775" y="3327750"/>
            <a:ext cx="713100" cy="1815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txBox="1"/>
          <p:nvPr>
            <p:ph type="title"/>
          </p:nvPr>
        </p:nvSpPr>
        <p:spPr>
          <a:xfrm>
            <a:off x="713225" y="539500"/>
            <a:ext cx="7717500" cy="5727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17" name="Shape 117"/>
        <p:cNvGrpSpPr/>
        <p:nvPr/>
      </p:nvGrpSpPr>
      <p:grpSpPr>
        <a:xfrm>
          <a:off x="0" y="0"/>
          <a:ext cx="0" cy="0"/>
          <a:chOff x="0" y="0"/>
          <a:chExt cx="0" cy="0"/>
        </a:xfrm>
      </p:grpSpPr>
      <p:sp>
        <p:nvSpPr>
          <p:cNvPr id="118" name="Google Shape;118;p17"/>
          <p:cNvSpPr txBox="1"/>
          <p:nvPr>
            <p:ph type="title"/>
          </p:nvPr>
        </p:nvSpPr>
        <p:spPr>
          <a:xfrm>
            <a:off x="720000" y="539500"/>
            <a:ext cx="7704000" cy="5727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9" name="Google Shape;119;p17"/>
          <p:cNvSpPr txBox="1"/>
          <p:nvPr>
            <p:ph idx="1" type="subTitle"/>
          </p:nvPr>
        </p:nvSpPr>
        <p:spPr>
          <a:xfrm>
            <a:off x="937625" y="2572675"/>
            <a:ext cx="2175300" cy="1495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0" name="Google Shape;120;p17"/>
          <p:cNvSpPr txBox="1"/>
          <p:nvPr>
            <p:ph idx="2" type="subTitle"/>
          </p:nvPr>
        </p:nvSpPr>
        <p:spPr>
          <a:xfrm>
            <a:off x="3484347" y="2572675"/>
            <a:ext cx="2175300" cy="1495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1" name="Google Shape;121;p17"/>
          <p:cNvSpPr txBox="1"/>
          <p:nvPr>
            <p:ph idx="3" type="subTitle"/>
          </p:nvPr>
        </p:nvSpPr>
        <p:spPr>
          <a:xfrm>
            <a:off x="6031075" y="2572675"/>
            <a:ext cx="2175300" cy="1495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17"/>
          <p:cNvSpPr txBox="1"/>
          <p:nvPr>
            <p:ph idx="4" type="subTitle"/>
          </p:nvPr>
        </p:nvSpPr>
        <p:spPr>
          <a:xfrm>
            <a:off x="937625" y="2125075"/>
            <a:ext cx="2175300" cy="4476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2"/>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3" name="Google Shape;123;p17"/>
          <p:cNvSpPr txBox="1"/>
          <p:nvPr>
            <p:ph idx="5" type="subTitle"/>
          </p:nvPr>
        </p:nvSpPr>
        <p:spPr>
          <a:xfrm>
            <a:off x="3484347" y="2125075"/>
            <a:ext cx="2175300" cy="4476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2"/>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4" name="Google Shape;124;p17"/>
          <p:cNvSpPr txBox="1"/>
          <p:nvPr>
            <p:ph idx="6" type="subTitle"/>
          </p:nvPr>
        </p:nvSpPr>
        <p:spPr>
          <a:xfrm>
            <a:off x="6031075" y="2125075"/>
            <a:ext cx="2175300" cy="4476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2"/>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5" name="Google Shape;125;p17"/>
          <p:cNvSpPr/>
          <p:nvPr/>
        </p:nvSpPr>
        <p:spPr>
          <a:xfrm flipH="1">
            <a:off x="9046118" y="100"/>
            <a:ext cx="98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flipH="1">
            <a:off x="-8775" y="0"/>
            <a:ext cx="729300" cy="2224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flipH="1">
            <a:off x="8424000" y="0"/>
            <a:ext cx="729300" cy="1112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8" name="Shape 128"/>
        <p:cNvGrpSpPr/>
        <p:nvPr/>
      </p:nvGrpSpPr>
      <p:grpSpPr>
        <a:xfrm>
          <a:off x="0" y="0"/>
          <a:ext cx="0" cy="0"/>
          <a:chOff x="0" y="0"/>
          <a:chExt cx="0" cy="0"/>
        </a:xfrm>
      </p:grpSpPr>
      <p:sp>
        <p:nvSpPr>
          <p:cNvPr id="129" name="Google Shape;129;p18"/>
          <p:cNvSpPr txBox="1"/>
          <p:nvPr>
            <p:ph type="title"/>
          </p:nvPr>
        </p:nvSpPr>
        <p:spPr>
          <a:xfrm>
            <a:off x="720000" y="539100"/>
            <a:ext cx="7704000" cy="5727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0" name="Google Shape;130;p18"/>
          <p:cNvSpPr txBox="1"/>
          <p:nvPr>
            <p:ph idx="1" type="subTitle"/>
          </p:nvPr>
        </p:nvSpPr>
        <p:spPr>
          <a:xfrm>
            <a:off x="1329424" y="1825100"/>
            <a:ext cx="2811000" cy="9549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1" name="Google Shape;131;p18"/>
          <p:cNvSpPr txBox="1"/>
          <p:nvPr>
            <p:ph idx="2" type="subTitle"/>
          </p:nvPr>
        </p:nvSpPr>
        <p:spPr>
          <a:xfrm>
            <a:off x="5003576" y="1825100"/>
            <a:ext cx="2811000" cy="9549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18"/>
          <p:cNvSpPr txBox="1"/>
          <p:nvPr>
            <p:ph idx="3" type="subTitle"/>
          </p:nvPr>
        </p:nvSpPr>
        <p:spPr>
          <a:xfrm>
            <a:off x="1329424" y="3493300"/>
            <a:ext cx="2811000" cy="9549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3" name="Google Shape;133;p18"/>
          <p:cNvSpPr txBox="1"/>
          <p:nvPr>
            <p:ph idx="4" type="subTitle"/>
          </p:nvPr>
        </p:nvSpPr>
        <p:spPr>
          <a:xfrm>
            <a:off x="5003576" y="3493300"/>
            <a:ext cx="2811000" cy="9549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 name="Google Shape;134;p18"/>
          <p:cNvSpPr txBox="1"/>
          <p:nvPr>
            <p:ph idx="5" type="subTitle"/>
          </p:nvPr>
        </p:nvSpPr>
        <p:spPr>
          <a:xfrm>
            <a:off x="2740050" y="1448395"/>
            <a:ext cx="1400400" cy="377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2"/>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5" name="Google Shape;135;p18"/>
          <p:cNvSpPr txBox="1"/>
          <p:nvPr>
            <p:ph idx="6" type="subTitle"/>
          </p:nvPr>
        </p:nvSpPr>
        <p:spPr>
          <a:xfrm>
            <a:off x="2740050" y="3116200"/>
            <a:ext cx="1400400" cy="377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2"/>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6" name="Google Shape;136;p18"/>
          <p:cNvSpPr txBox="1"/>
          <p:nvPr>
            <p:ph idx="7" type="subTitle"/>
          </p:nvPr>
        </p:nvSpPr>
        <p:spPr>
          <a:xfrm>
            <a:off x="5003549" y="1448395"/>
            <a:ext cx="1398900" cy="377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2"/>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7" name="Google Shape;137;p18"/>
          <p:cNvSpPr txBox="1"/>
          <p:nvPr>
            <p:ph idx="8" type="subTitle"/>
          </p:nvPr>
        </p:nvSpPr>
        <p:spPr>
          <a:xfrm>
            <a:off x="5003549" y="3116200"/>
            <a:ext cx="1398900" cy="377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2"/>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8" name="Google Shape;138;p18"/>
          <p:cNvSpPr/>
          <p:nvPr/>
        </p:nvSpPr>
        <p:spPr>
          <a:xfrm>
            <a:off x="7" y="100"/>
            <a:ext cx="98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8424000" y="0"/>
            <a:ext cx="729300" cy="2224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8775" y="0"/>
            <a:ext cx="729300" cy="1111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1" name="Shape 141"/>
        <p:cNvGrpSpPr/>
        <p:nvPr/>
      </p:nvGrpSpPr>
      <p:grpSpPr>
        <a:xfrm>
          <a:off x="0" y="0"/>
          <a:ext cx="0" cy="0"/>
          <a:chOff x="0" y="0"/>
          <a:chExt cx="0" cy="0"/>
        </a:xfrm>
      </p:grpSpPr>
      <p:sp>
        <p:nvSpPr>
          <p:cNvPr id="142" name="Google Shape;142;p19"/>
          <p:cNvSpPr txBox="1"/>
          <p:nvPr>
            <p:ph type="title"/>
          </p:nvPr>
        </p:nvSpPr>
        <p:spPr>
          <a:xfrm>
            <a:off x="720000" y="539500"/>
            <a:ext cx="7704000" cy="5727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3" name="Google Shape;143;p19"/>
          <p:cNvSpPr txBox="1"/>
          <p:nvPr>
            <p:ph idx="1" type="subTitle"/>
          </p:nvPr>
        </p:nvSpPr>
        <p:spPr>
          <a:xfrm>
            <a:off x="720000" y="1710161"/>
            <a:ext cx="1986000" cy="1105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4" name="Google Shape;144;p19"/>
          <p:cNvSpPr txBox="1"/>
          <p:nvPr>
            <p:ph idx="2" type="subTitle"/>
          </p:nvPr>
        </p:nvSpPr>
        <p:spPr>
          <a:xfrm>
            <a:off x="3579000" y="1710161"/>
            <a:ext cx="1986000" cy="1105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5" name="Google Shape;145;p19"/>
          <p:cNvSpPr txBox="1"/>
          <p:nvPr>
            <p:ph idx="3" type="subTitle"/>
          </p:nvPr>
        </p:nvSpPr>
        <p:spPr>
          <a:xfrm>
            <a:off x="720000" y="3440450"/>
            <a:ext cx="1986000" cy="1105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6" name="Google Shape;146;p19"/>
          <p:cNvSpPr txBox="1"/>
          <p:nvPr>
            <p:ph idx="4" type="subTitle"/>
          </p:nvPr>
        </p:nvSpPr>
        <p:spPr>
          <a:xfrm>
            <a:off x="3579000" y="3440450"/>
            <a:ext cx="1986000" cy="1105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7" name="Google Shape;147;p19"/>
          <p:cNvSpPr txBox="1"/>
          <p:nvPr>
            <p:ph idx="5" type="subTitle"/>
          </p:nvPr>
        </p:nvSpPr>
        <p:spPr>
          <a:xfrm>
            <a:off x="6437997" y="1710161"/>
            <a:ext cx="1986000" cy="1105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19"/>
          <p:cNvSpPr txBox="1"/>
          <p:nvPr>
            <p:ph idx="6" type="subTitle"/>
          </p:nvPr>
        </p:nvSpPr>
        <p:spPr>
          <a:xfrm>
            <a:off x="6437997" y="3440450"/>
            <a:ext cx="1986000" cy="1105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9" name="Google Shape;149;p19"/>
          <p:cNvSpPr txBox="1"/>
          <p:nvPr>
            <p:ph idx="7" type="subTitle"/>
          </p:nvPr>
        </p:nvSpPr>
        <p:spPr>
          <a:xfrm>
            <a:off x="720000" y="1336263"/>
            <a:ext cx="1152000" cy="377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2"/>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0" name="Google Shape;150;p19"/>
          <p:cNvSpPr txBox="1"/>
          <p:nvPr>
            <p:ph idx="8" type="subTitle"/>
          </p:nvPr>
        </p:nvSpPr>
        <p:spPr>
          <a:xfrm>
            <a:off x="3579000" y="1336263"/>
            <a:ext cx="1152000" cy="377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2"/>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1" name="Google Shape;151;p19"/>
          <p:cNvSpPr txBox="1"/>
          <p:nvPr>
            <p:ph idx="9" type="subTitle"/>
          </p:nvPr>
        </p:nvSpPr>
        <p:spPr>
          <a:xfrm>
            <a:off x="6437997" y="1336263"/>
            <a:ext cx="1152000" cy="377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2"/>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 name="Google Shape;152;p19"/>
          <p:cNvSpPr txBox="1"/>
          <p:nvPr>
            <p:ph idx="13" type="subTitle"/>
          </p:nvPr>
        </p:nvSpPr>
        <p:spPr>
          <a:xfrm>
            <a:off x="720000" y="3063350"/>
            <a:ext cx="1152000" cy="377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2"/>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3" name="Google Shape;153;p19"/>
          <p:cNvSpPr txBox="1"/>
          <p:nvPr>
            <p:ph idx="14" type="subTitle"/>
          </p:nvPr>
        </p:nvSpPr>
        <p:spPr>
          <a:xfrm>
            <a:off x="3579000" y="3063350"/>
            <a:ext cx="1152000" cy="377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2"/>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4" name="Google Shape;154;p19"/>
          <p:cNvSpPr txBox="1"/>
          <p:nvPr>
            <p:ph idx="15" type="subTitle"/>
          </p:nvPr>
        </p:nvSpPr>
        <p:spPr>
          <a:xfrm>
            <a:off x="6437997" y="3063350"/>
            <a:ext cx="1152000" cy="377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2"/>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5" name="Google Shape;155;p19"/>
          <p:cNvSpPr/>
          <p:nvPr/>
        </p:nvSpPr>
        <p:spPr>
          <a:xfrm flipH="1" rot="10800000">
            <a:off x="7" y="0"/>
            <a:ext cx="98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flipH="1" rot="10800000">
            <a:off x="8424000" y="2919400"/>
            <a:ext cx="729300" cy="2224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flipH="1" rot="10800000">
            <a:off x="-8775" y="4126000"/>
            <a:ext cx="729300" cy="1017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58" name="Shape 158"/>
        <p:cNvGrpSpPr/>
        <p:nvPr/>
      </p:nvGrpSpPr>
      <p:grpSpPr>
        <a:xfrm>
          <a:off x="0" y="0"/>
          <a:ext cx="0" cy="0"/>
          <a:chOff x="0" y="0"/>
          <a:chExt cx="0" cy="0"/>
        </a:xfrm>
      </p:grpSpPr>
      <p:sp>
        <p:nvSpPr>
          <p:cNvPr id="159" name="Google Shape;159;p20"/>
          <p:cNvSpPr txBox="1"/>
          <p:nvPr>
            <p:ph type="title"/>
          </p:nvPr>
        </p:nvSpPr>
        <p:spPr>
          <a:xfrm>
            <a:off x="713279" y="539500"/>
            <a:ext cx="4827600" cy="1395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sz="8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0" name="Google Shape;160;p20"/>
          <p:cNvSpPr txBox="1"/>
          <p:nvPr>
            <p:ph idx="1" type="subTitle"/>
          </p:nvPr>
        </p:nvSpPr>
        <p:spPr>
          <a:xfrm>
            <a:off x="713225" y="1840950"/>
            <a:ext cx="4827600" cy="105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1" name="Google Shape;161;p20"/>
          <p:cNvSpPr/>
          <p:nvPr/>
        </p:nvSpPr>
        <p:spPr>
          <a:xfrm>
            <a:off x="0" y="1840950"/>
            <a:ext cx="713100" cy="3302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8430775" y="0"/>
            <a:ext cx="713100" cy="184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4316350" y="2245000"/>
            <a:ext cx="3780000" cy="1843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SzPts val="3600"/>
              <a:buNone/>
              <a:defRPr sz="5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3445150" y="768200"/>
            <a:ext cx="1771200" cy="147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10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p:nvPr>
            <p:ph idx="3" type="pic"/>
          </p:nvPr>
        </p:nvSpPr>
        <p:spPr>
          <a:xfrm>
            <a:off x="713225" y="539500"/>
            <a:ext cx="3603000" cy="4064400"/>
          </a:xfrm>
          <a:prstGeom prst="rect">
            <a:avLst/>
          </a:prstGeom>
          <a:noFill/>
          <a:ln cap="flat" cmpd="sng" w="9525">
            <a:solidFill>
              <a:schemeClr val="dk2"/>
            </a:solidFill>
            <a:prstDash val="solid"/>
            <a:round/>
            <a:headEnd len="sm" w="sm" type="none"/>
            <a:tailEnd len="sm" w="sm" type="none"/>
          </a:ln>
        </p:spPr>
      </p:sp>
      <p:sp>
        <p:nvSpPr>
          <p:cNvPr id="15" name="Google Shape;15;p3"/>
          <p:cNvSpPr/>
          <p:nvPr/>
        </p:nvSpPr>
        <p:spPr>
          <a:xfrm flipH="1" rot="-5400000">
            <a:off x="4518192" y="-4515600"/>
            <a:ext cx="110700" cy="914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flipH="1" rot="10800000">
            <a:off x="3" y="12325"/>
            <a:ext cx="98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flipH="1" rot="10800000">
            <a:off x="-8775" y="4043825"/>
            <a:ext cx="721200" cy="1112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flipH="1" rot="10800000">
            <a:off x="8424000" y="-8300"/>
            <a:ext cx="729300" cy="410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3"/>
          <p:cNvGrpSpPr/>
          <p:nvPr/>
        </p:nvGrpSpPr>
        <p:grpSpPr>
          <a:xfrm>
            <a:off x="-550399" y="-526862"/>
            <a:ext cx="2340159" cy="2378862"/>
            <a:chOff x="-550399" y="-526862"/>
            <a:chExt cx="2340159" cy="2378862"/>
          </a:xfrm>
        </p:grpSpPr>
        <p:pic>
          <p:nvPicPr>
            <p:cNvPr id="20" name="Google Shape;20;p3"/>
            <p:cNvPicPr preferRelativeResize="0"/>
            <p:nvPr/>
          </p:nvPicPr>
          <p:blipFill rotWithShape="1">
            <a:blip r:embed="rId2">
              <a:alphaModFix amt="25000"/>
            </a:blip>
            <a:srcRect b="0" l="31693" r="0" t="0"/>
            <a:stretch/>
          </p:blipFill>
          <p:spPr>
            <a:xfrm rot="8447732">
              <a:off x="-86248" y="11234"/>
              <a:ext cx="850221" cy="1771432"/>
            </a:xfrm>
            <a:prstGeom prst="rect">
              <a:avLst/>
            </a:prstGeom>
            <a:noFill/>
            <a:ln>
              <a:noFill/>
            </a:ln>
          </p:spPr>
        </p:pic>
        <p:pic>
          <p:nvPicPr>
            <p:cNvPr id="21" name="Google Shape;21;p3"/>
            <p:cNvPicPr preferRelativeResize="0"/>
            <p:nvPr/>
          </p:nvPicPr>
          <p:blipFill rotWithShape="1">
            <a:blip r:embed="rId2">
              <a:alphaModFix amt="25000"/>
            </a:blip>
            <a:srcRect b="0" l="0" r="33831" t="0"/>
            <a:stretch/>
          </p:blipFill>
          <p:spPr>
            <a:xfrm rot="7062296">
              <a:off x="402336" y="-636206"/>
              <a:ext cx="823603" cy="1771412"/>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63" name="Shape 163"/>
        <p:cNvGrpSpPr/>
        <p:nvPr/>
      </p:nvGrpSpPr>
      <p:grpSpPr>
        <a:xfrm>
          <a:off x="0" y="0"/>
          <a:ext cx="0" cy="0"/>
          <a:chOff x="0" y="0"/>
          <a:chExt cx="0" cy="0"/>
        </a:xfrm>
      </p:grpSpPr>
      <p:sp>
        <p:nvSpPr>
          <p:cNvPr id="164" name="Google Shape;164;p21"/>
          <p:cNvSpPr/>
          <p:nvPr/>
        </p:nvSpPr>
        <p:spPr>
          <a:xfrm>
            <a:off x="9045550" y="0"/>
            <a:ext cx="98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a:off x="0" y="100"/>
            <a:ext cx="98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accent1"/>
        </a:solidFill>
      </p:bgPr>
    </p:bg>
    <p:spTree>
      <p:nvGrpSpPr>
        <p:cNvPr id="166" name="Shape 166"/>
        <p:cNvGrpSpPr/>
        <p:nvPr/>
      </p:nvGrpSpPr>
      <p:grpSpPr>
        <a:xfrm>
          <a:off x="0" y="0"/>
          <a:ext cx="0" cy="0"/>
          <a:chOff x="0" y="0"/>
          <a:chExt cx="0" cy="0"/>
        </a:xfrm>
      </p:grpSpPr>
      <p:sp>
        <p:nvSpPr>
          <p:cNvPr id="167" name="Google Shape;167;p22"/>
          <p:cNvSpPr/>
          <p:nvPr/>
        </p:nvSpPr>
        <p:spPr>
          <a:xfrm>
            <a:off x="9045550" y="0"/>
            <a:ext cx="98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8775" y="4604000"/>
            <a:ext cx="729300" cy="555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8423997" y="4047950"/>
            <a:ext cx="729300" cy="1112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8775" y="0"/>
            <a:ext cx="729300" cy="4603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171" name="Shape 171"/>
        <p:cNvGrpSpPr/>
        <p:nvPr/>
      </p:nvGrpSpPr>
      <p:grpSpPr>
        <a:xfrm>
          <a:off x="0" y="0"/>
          <a:ext cx="0" cy="0"/>
          <a:chOff x="0" y="0"/>
          <a:chExt cx="0" cy="0"/>
        </a:xfrm>
      </p:grpSpPr>
      <p:sp>
        <p:nvSpPr>
          <p:cNvPr id="172" name="Google Shape;172;p2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720000" y="539500"/>
            <a:ext cx="7704000" cy="572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 name="Google Shape;24;p4"/>
          <p:cNvSpPr txBox="1"/>
          <p:nvPr>
            <p:ph idx="1" type="body"/>
          </p:nvPr>
        </p:nvSpPr>
        <p:spPr>
          <a:xfrm>
            <a:off x="720000" y="1112200"/>
            <a:ext cx="7704000" cy="458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sz="1450"/>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25" name="Google Shape;25;p4"/>
          <p:cNvSpPr/>
          <p:nvPr/>
        </p:nvSpPr>
        <p:spPr>
          <a:xfrm>
            <a:off x="0" y="100"/>
            <a:ext cx="98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 name="Google Shape;26;p4"/>
          <p:cNvPicPr preferRelativeResize="0"/>
          <p:nvPr/>
        </p:nvPicPr>
        <p:blipFill rotWithShape="1">
          <a:blip r:embed="rId2">
            <a:alphaModFix amt="15000"/>
          </a:blip>
          <a:srcRect b="0" l="27293" r="26889" t="0"/>
          <a:stretch/>
        </p:blipFill>
        <p:spPr>
          <a:xfrm>
            <a:off x="7526375" y="1810900"/>
            <a:ext cx="1617625" cy="3530550"/>
          </a:xfrm>
          <a:prstGeom prst="rect">
            <a:avLst/>
          </a:prstGeom>
          <a:noFill/>
          <a:ln>
            <a:noFill/>
          </a:ln>
        </p:spPr>
      </p:pic>
      <p:grpSp>
        <p:nvGrpSpPr>
          <p:cNvPr id="27" name="Google Shape;27;p4"/>
          <p:cNvGrpSpPr/>
          <p:nvPr/>
        </p:nvGrpSpPr>
        <p:grpSpPr>
          <a:xfrm>
            <a:off x="-38755" y="3582430"/>
            <a:ext cx="4036933" cy="1842085"/>
            <a:chOff x="2942150" y="1923225"/>
            <a:chExt cx="5031700" cy="2426350"/>
          </a:xfrm>
        </p:grpSpPr>
        <p:pic>
          <p:nvPicPr>
            <p:cNvPr id="28" name="Google Shape;28;p4"/>
            <p:cNvPicPr preferRelativeResize="0"/>
            <p:nvPr/>
          </p:nvPicPr>
          <p:blipFill rotWithShape="1">
            <a:blip r:embed="rId3">
              <a:alphaModFix amt="8000"/>
            </a:blip>
            <a:srcRect b="18145" l="6801" r="6887" t="27444"/>
            <a:stretch/>
          </p:blipFill>
          <p:spPr>
            <a:xfrm>
              <a:off x="2942150" y="2234900"/>
              <a:ext cx="5031700" cy="2114675"/>
            </a:xfrm>
            <a:prstGeom prst="rect">
              <a:avLst/>
            </a:prstGeom>
            <a:noFill/>
            <a:ln>
              <a:noFill/>
            </a:ln>
          </p:spPr>
        </p:pic>
        <p:sp>
          <p:nvSpPr>
            <p:cNvPr id="29" name="Google Shape;29;p4"/>
            <p:cNvSpPr/>
            <p:nvPr/>
          </p:nvSpPr>
          <p:spPr>
            <a:xfrm>
              <a:off x="3435275" y="1923225"/>
              <a:ext cx="1730100" cy="4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30" name="Google Shape;30;p4"/>
            <p:cNvSpPr/>
            <p:nvPr/>
          </p:nvSpPr>
          <p:spPr>
            <a:xfrm>
              <a:off x="5744125" y="1923225"/>
              <a:ext cx="1730100" cy="44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31" name="Google Shape;31;p4"/>
            <p:cNvSpPr/>
            <p:nvPr/>
          </p:nvSpPr>
          <p:spPr>
            <a:xfrm>
              <a:off x="5244568" y="3949049"/>
              <a:ext cx="1730100" cy="3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grpSp>
        <p:nvGrpSpPr>
          <p:cNvPr id="32" name="Google Shape;32;p4"/>
          <p:cNvGrpSpPr/>
          <p:nvPr/>
        </p:nvGrpSpPr>
        <p:grpSpPr>
          <a:xfrm>
            <a:off x="-550399" y="-526862"/>
            <a:ext cx="2340159" cy="2378862"/>
            <a:chOff x="-550399" y="-526862"/>
            <a:chExt cx="2340159" cy="2378862"/>
          </a:xfrm>
        </p:grpSpPr>
        <p:pic>
          <p:nvPicPr>
            <p:cNvPr id="33" name="Google Shape;33;p4"/>
            <p:cNvPicPr preferRelativeResize="0"/>
            <p:nvPr/>
          </p:nvPicPr>
          <p:blipFill rotWithShape="1">
            <a:blip r:embed="rId4">
              <a:alphaModFix amt="25000"/>
            </a:blip>
            <a:srcRect b="0" l="31693" r="0" t="0"/>
            <a:stretch/>
          </p:blipFill>
          <p:spPr>
            <a:xfrm rot="8447732">
              <a:off x="-86248" y="11234"/>
              <a:ext cx="850221" cy="1771432"/>
            </a:xfrm>
            <a:prstGeom prst="rect">
              <a:avLst/>
            </a:prstGeom>
            <a:noFill/>
            <a:ln>
              <a:noFill/>
            </a:ln>
          </p:spPr>
        </p:pic>
        <p:pic>
          <p:nvPicPr>
            <p:cNvPr id="34" name="Google Shape;34;p4"/>
            <p:cNvPicPr preferRelativeResize="0"/>
            <p:nvPr/>
          </p:nvPicPr>
          <p:blipFill rotWithShape="1">
            <a:blip r:embed="rId4">
              <a:alphaModFix amt="25000"/>
            </a:blip>
            <a:srcRect b="0" l="0" r="33831" t="0"/>
            <a:stretch/>
          </p:blipFill>
          <p:spPr>
            <a:xfrm rot="7062296">
              <a:off x="402336" y="-636206"/>
              <a:ext cx="823603" cy="1771412"/>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5"/>
          <p:cNvSpPr txBox="1"/>
          <p:nvPr>
            <p:ph type="title"/>
          </p:nvPr>
        </p:nvSpPr>
        <p:spPr>
          <a:xfrm>
            <a:off x="713225" y="539500"/>
            <a:ext cx="7717500" cy="572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 name="Google Shape;37;p5"/>
          <p:cNvSpPr txBox="1"/>
          <p:nvPr>
            <p:ph idx="1" type="subTitle"/>
          </p:nvPr>
        </p:nvSpPr>
        <p:spPr>
          <a:xfrm>
            <a:off x="5151737" y="2483149"/>
            <a:ext cx="2505600" cy="17556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 name="Google Shape;38;p5"/>
          <p:cNvSpPr txBox="1"/>
          <p:nvPr>
            <p:ph idx="2" type="subTitle"/>
          </p:nvPr>
        </p:nvSpPr>
        <p:spPr>
          <a:xfrm>
            <a:off x="1486663" y="2483149"/>
            <a:ext cx="2505600" cy="17556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 name="Google Shape;39;p5"/>
          <p:cNvSpPr txBox="1"/>
          <p:nvPr>
            <p:ph idx="3" type="subTitle"/>
          </p:nvPr>
        </p:nvSpPr>
        <p:spPr>
          <a:xfrm>
            <a:off x="1486663" y="2049950"/>
            <a:ext cx="1269300" cy="43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2"/>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 name="Google Shape;40;p5"/>
          <p:cNvSpPr txBox="1"/>
          <p:nvPr>
            <p:ph idx="4" type="subTitle"/>
          </p:nvPr>
        </p:nvSpPr>
        <p:spPr>
          <a:xfrm>
            <a:off x="5151738" y="2049950"/>
            <a:ext cx="1269300" cy="43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2"/>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 name="Google Shape;41;p5"/>
          <p:cNvSpPr/>
          <p:nvPr/>
        </p:nvSpPr>
        <p:spPr>
          <a:xfrm flipH="1">
            <a:off x="9046118" y="100"/>
            <a:ext cx="98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flipH="1">
            <a:off x="8423997" y="0"/>
            <a:ext cx="729300" cy="1112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flipH="1">
            <a:off x="-8775" y="1112100"/>
            <a:ext cx="729300" cy="1112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pic>
        <p:nvPicPr>
          <p:cNvPr id="45" name="Google Shape;45;p6"/>
          <p:cNvPicPr preferRelativeResize="0"/>
          <p:nvPr/>
        </p:nvPicPr>
        <p:blipFill rotWithShape="1">
          <a:blip r:embed="rId2">
            <a:alphaModFix amt="15000"/>
          </a:blip>
          <a:srcRect b="0" l="27293" r="26889" t="0"/>
          <a:stretch/>
        </p:blipFill>
        <p:spPr>
          <a:xfrm>
            <a:off x="7526375" y="1810900"/>
            <a:ext cx="1617625" cy="3530550"/>
          </a:xfrm>
          <a:prstGeom prst="rect">
            <a:avLst/>
          </a:prstGeom>
          <a:noFill/>
          <a:ln>
            <a:noFill/>
          </a:ln>
        </p:spPr>
      </p:pic>
      <p:grpSp>
        <p:nvGrpSpPr>
          <p:cNvPr id="46" name="Google Shape;46;p6"/>
          <p:cNvGrpSpPr/>
          <p:nvPr/>
        </p:nvGrpSpPr>
        <p:grpSpPr>
          <a:xfrm>
            <a:off x="-38755" y="3582430"/>
            <a:ext cx="4036933" cy="1842085"/>
            <a:chOff x="2942150" y="1923225"/>
            <a:chExt cx="5031700" cy="2426350"/>
          </a:xfrm>
        </p:grpSpPr>
        <p:pic>
          <p:nvPicPr>
            <p:cNvPr id="47" name="Google Shape;47;p6"/>
            <p:cNvPicPr preferRelativeResize="0"/>
            <p:nvPr/>
          </p:nvPicPr>
          <p:blipFill rotWithShape="1">
            <a:blip r:embed="rId3">
              <a:alphaModFix amt="8000"/>
            </a:blip>
            <a:srcRect b="18145" l="6801" r="6887" t="27444"/>
            <a:stretch/>
          </p:blipFill>
          <p:spPr>
            <a:xfrm>
              <a:off x="2942150" y="2234900"/>
              <a:ext cx="5031700" cy="2114675"/>
            </a:xfrm>
            <a:prstGeom prst="rect">
              <a:avLst/>
            </a:prstGeom>
            <a:noFill/>
            <a:ln>
              <a:noFill/>
            </a:ln>
          </p:spPr>
        </p:pic>
        <p:sp>
          <p:nvSpPr>
            <p:cNvPr id="48" name="Google Shape;48;p6"/>
            <p:cNvSpPr/>
            <p:nvPr/>
          </p:nvSpPr>
          <p:spPr>
            <a:xfrm>
              <a:off x="3435275" y="1923225"/>
              <a:ext cx="1730100" cy="4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49" name="Google Shape;49;p6"/>
            <p:cNvSpPr/>
            <p:nvPr/>
          </p:nvSpPr>
          <p:spPr>
            <a:xfrm>
              <a:off x="5744125" y="1923225"/>
              <a:ext cx="1730100" cy="44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50" name="Google Shape;50;p6"/>
            <p:cNvSpPr/>
            <p:nvPr/>
          </p:nvSpPr>
          <p:spPr>
            <a:xfrm>
              <a:off x="5244568" y="3949049"/>
              <a:ext cx="1730100" cy="3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grpSp>
        <p:nvGrpSpPr>
          <p:cNvPr id="51" name="Google Shape;51;p6"/>
          <p:cNvGrpSpPr/>
          <p:nvPr/>
        </p:nvGrpSpPr>
        <p:grpSpPr>
          <a:xfrm>
            <a:off x="-550399" y="-526862"/>
            <a:ext cx="2340159" cy="2378862"/>
            <a:chOff x="-550399" y="-526862"/>
            <a:chExt cx="2340159" cy="2378862"/>
          </a:xfrm>
        </p:grpSpPr>
        <p:pic>
          <p:nvPicPr>
            <p:cNvPr id="52" name="Google Shape;52;p6"/>
            <p:cNvPicPr preferRelativeResize="0"/>
            <p:nvPr/>
          </p:nvPicPr>
          <p:blipFill rotWithShape="1">
            <a:blip r:embed="rId4">
              <a:alphaModFix amt="25000"/>
            </a:blip>
            <a:srcRect b="0" l="31693" r="0" t="0"/>
            <a:stretch/>
          </p:blipFill>
          <p:spPr>
            <a:xfrm rot="8447732">
              <a:off x="-86248" y="11234"/>
              <a:ext cx="850221" cy="1771432"/>
            </a:xfrm>
            <a:prstGeom prst="rect">
              <a:avLst/>
            </a:prstGeom>
            <a:noFill/>
            <a:ln>
              <a:noFill/>
            </a:ln>
          </p:spPr>
        </p:pic>
        <p:pic>
          <p:nvPicPr>
            <p:cNvPr id="53" name="Google Shape;53;p6"/>
            <p:cNvPicPr preferRelativeResize="0"/>
            <p:nvPr/>
          </p:nvPicPr>
          <p:blipFill rotWithShape="1">
            <a:blip r:embed="rId4">
              <a:alphaModFix amt="25000"/>
            </a:blip>
            <a:srcRect b="0" l="0" r="33831" t="0"/>
            <a:stretch/>
          </p:blipFill>
          <p:spPr>
            <a:xfrm rot="7062296">
              <a:off x="402336" y="-636206"/>
              <a:ext cx="823603" cy="1771412"/>
            </a:xfrm>
            <a:prstGeom prst="rect">
              <a:avLst/>
            </a:prstGeom>
            <a:noFill/>
            <a:ln>
              <a:noFill/>
            </a:ln>
          </p:spPr>
        </p:pic>
      </p:grpSp>
      <p:sp>
        <p:nvSpPr>
          <p:cNvPr id="54" name="Google Shape;54;p6"/>
          <p:cNvSpPr txBox="1"/>
          <p:nvPr>
            <p:ph type="title"/>
          </p:nvPr>
        </p:nvSpPr>
        <p:spPr>
          <a:xfrm>
            <a:off x="720000" y="544250"/>
            <a:ext cx="7704000" cy="572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sp>
        <p:nvSpPr>
          <p:cNvPr id="56" name="Google Shape;56;p7"/>
          <p:cNvSpPr/>
          <p:nvPr/>
        </p:nvSpPr>
        <p:spPr>
          <a:xfrm flipH="1" rot="5400000">
            <a:off x="4515630" y="529625"/>
            <a:ext cx="110700" cy="914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txBox="1"/>
          <p:nvPr>
            <p:ph type="title"/>
          </p:nvPr>
        </p:nvSpPr>
        <p:spPr>
          <a:xfrm>
            <a:off x="720525" y="1389050"/>
            <a:ext cx="4294800" cy="572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8" name="Google Shape;58;p7"/>
          <p:cNvSpPr txBox="1"/>
          <p:nvPr>
            <p:ph idx="1" type="subTitle"/>
          </p:nvPr>
        </p:nvSpPr>
        <p:spPr>
          <a:xfrm>
            <a:off x="720525" y="1961750"/>
            <a:ext cx="4294800" cy="1816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Font typeface="Nunito Light"/>
              <a:buChar char="●"/>
              <a:defRPr>
                <a:latin typeface="Raleway"/>
                <a:ea typeface="Raleway"/>
                <a:cs typeface="Raleway"/>
                <a:sym typeface="Raleway"/>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59" name="Google Shape;59;p7"/>
          <p:cNvSpPr/>
          <p:nvPr>
            <p:ph idx="2" type="pic"/>
          </p:nvPr>
        </p:nvSpPr>
        <p:spPr>
          <a:xfrm>
            <a:off x="5508050" y="539500"/>
            <a:ext cx="2909400" cy="4064400"/>
          </a:xfrm>
          <a:prstGeom prst="rect">
            <a:avLst/>
          </a:prstGeom>
          <a:noFill/>
          <a:ln cap="flat" cmpd="sng" w="9525">
            <a:solidFill>
              <a:schemeClr val="dk2"/>
            </a:solidFill>
            <a:prstDash val="solid"/>
            <a:round/>
            <a:headEnd len="sm" w="sm" type="none"/>
            <a:tailEnd len="sm" w="sm" type="none"/>
          </a:ln>
        </p:spPr>
      </p:sp>
      <p:sp>
        <p:nvSpPr>
          <p:cNvPr id="60" name="Google Shape;60;p7"/>
          <p:cNvSpPr/>
          <p:nvPr/>
        </p:nvSpPr>
        <p:spPr>
          <a:xfrm flipH="1">
            <a:off x="9046118" y="100"/>
            <a:ext cx="98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flipH="1">
            <a:off x="8423997" y="0"/>
            <a:ext cx="729300" cy="1112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flipH="1">
            <a:off x="-8775" y="1389050"/>
            <a:ext cx="729300" cy="375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sp>
        <p:nvSpPr>
          <p:cNvPr id="64" name="Google Shape;64;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7" name="Google Shape;67;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0"/>
          <p:cNvSpPr/>
          <p:nvPr>
            <p:ph idx="2" type="pic"/>
          </p:nvPr>
        </p:nvSpPr>
        <p:spPr>
          <a:xfrm>
            <a:off x="-50" y="0"/>
            <a:ext cx="9144000" cy="5143500"/>
          </a:xfrm>
          <a:prstGeom prst="rect">
            <a:avLst/>
          </a:prstGeom>
          <a:noFill/>
          <a:ln>
            <a:noFill/>
          </a:ln>
        </p:spPr>
      </p:sp>
      <p:sp>
        <p:nvSpPr>
          <p:cNvPr id="70" name="Google Shape;70;p10"/>
          <p:cNvSpPr txBox="1"/>
          <p:nvPr>
            <p:ph type="title"/>
          </p:nvPr>
        </p:nvSpPr>
        <p:spPr>
          <a:xfrm>
            <a:off x="720000" y="4014450"/>
            <a:ext cx="7704000" cy="5727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1pPr>
            <a:lvl2pPr indent="-304800" lvl="1" marL="9144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2pPr>
            <a:lvl3pPr indent="-304800" lvl="2" marL="13716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3pPr>
            <a:lvl4pPr indent="-304800" lvl="3" marL="1828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4pPr>
            <a:lvl5pPr indent="-304800" lvl="4" marL="22860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5pPr>
            <a:lvl6pPr indent="-304800" lvl="5" marL="27432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6pPr>
            <a:lvl7pPr indent="-304800" lvl="6" marL="32004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7pPr>
            <a:lvl8pPr indent="-304800" lvl="7" marL="36576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8pPr>
            <a:lvl9pPr indent="-304800" lvl="8" marL="411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24.jpg"/><Relationship Id="rId5"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25.png"/><Relationship Id="rId5" Type="http://schemas.openxmlformats.org/officeDocument/2006/relationships/hyperlink" Target="https://commons.wikimedia.org/wiki/File:Corn_field_ohio.jpg#filehistor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jpg"/><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flickr.com/photos/oragriculture/15652536722" TargetMode="Externa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michigangrown.org/field-corn/" TargetMode="Externa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4"/>
          <p:cNvSpPr txBox="1"/>
          <p:nvPr>
            <p:ph type="ctrTitle"/>
          </p:nvPr>
        </p:nvSpPr>
        <p:spPr>
          <a:xfrm>
            <a:off x="730875" y="1037700"/>
            <a:ext cx="6830400" cy="200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Team D: NiMo</a:t>
            </a:r>
            <a:endParaRPr sz="3000">
              <a:latin typeface="Montserrat"/>
              <a:ea typeface="Montserrat"/>
              <a:cs typeface="Montserrat"/>
              <a:sym typeface="Montserrat"/>
            </a:endParaRPr>
          </a:p>
          <a:p>
            <a:pPr indent="0" lvl="0" marL="0" rtl="0" algn="ctr">
              <a:spcBef>
                <a:spcPts val="0"/>
              </a:spcBef>
              <a:spcAft>
                <a:spcPts val="0"/>
              </a:spcAft>
              <a:buNone/>
            </a:pPr>
            <a:r>
              <a:rPr b="0" lang="en" sz="1600">
                <a:latin typeface="Lato"/>
                <a:ea typeface="Lato"/>
                <a:cs typeface="Lato"/>
                <a:sym typeface="Lato"/>
              </a:rPr>
              <a:t>Autonomous </a:t>
            </a:r>
            <a:r>
              <a:rPr lang="en" sz="1600">
                <a:latin typeface="Lato"/>
                <a:ea typeface="Lato"/>
                <a:cs typeface="Lato"/>
                <a:sym typeface="Lato"/>
              </a:rPr>
              <a:t>Ni</a:t>
            </a:r>
            <a:r>
              <a:rPr b="0" lang="en" sz="1600">
                <a:latin typeface="Lato"/>
                <a:ea typeface="Lato"/>
                <a:cs typeface="Lato"/>
                <a:sym typeface="Lato"/>
              </a:rPr>
              <a:t>trate</a:t>
            </a:r>
            <a:r>
              <a:rPr lang="en" sz="1600">
                <a:latin typeface="Lato"/>
                <a:ea typeface="Lato"/>
                <a:cs typeface="Lato"/>
                <a:sym typeface="Lato"/>
              </a:rPr>
              <a:t> Mo</a:t>
            </a:r>
            <a:r>
              <a:rPr b="0" lang="en" sz="1600">
                <a:latin typeface="Lato"/>
                <a:ea typeface="Lato"/>
                <a:cs typeface="Lato"/>
                <a:sym typeface="Lato"/>
              </a:rPr>
              <a:t>nitoring in </a:t>
            </a:r>
            <a:r>
              <a:rPr b="0" lang="en" sz="1600">
                <a:latin typeface="Lato"/>
                <a:ea typeface="Lato"/>
                <a:cs typeface="Lato"/>
                <a:sym typeface="Lato"/>
              </a:rPr>
              <a:t>Cornstalks</a:t>
            </a:r>
            <a:endParaRPr b="0" sz="1600">
              <a:latin typeface="Lato"/>
              <a:ea typeface="Lato"/>
              <a:cs typeface="Lato"/>
              <a:sym typeface="Lato"/>
            </a:endParaRPr>
          </a:p>
          <a:p>
            <a:pPr indent="0" lvl="0" marL="0" rtl="0" algn="ctr">
              <a:spcBef>
                <a:spcPts val="0"/>
              </a:spcBef>
              <a:spcAft>
                <a:spcPts val="0"/>
              </a:spcAft>
              <a:buNone/>
            </a:pPr>
            <a:r>
              <a:t/>
            </a:r>
            <a:endParaRPr b="0" sz="1800">
              <a:latin typeface="Montserrat"/>
              <a:ea typeface="Montserrat"/>
              <a:cs typeface="Montserrat"/>
              <a:sym typeface="Montserrat"/>
            </a:endParaRPr>
          </a:p>
          <a:p>
            <a:pPr indent="0" lvl="0" marL="0" rtl="0" algn="ctr">
              <a:spcBef>
                <a:spcPts val="0"/>
              </a:spcBef>
              <a:spcAft>
                <a:spcPts val="0"/>
              </a:spcAft>
              <a:buNone/>
            </a:pPr>
            <a:r>
              <a:rPr b="0" lang="en" sz="1300">
                <a:latin typeface="Lato"/>
                <a:ea typeface="Lato"/>
                <a:cs typeface="Lato"/>
                <a:sym typeface="Lato"/>
              </a:rPr>
              <a:t>Project Management Methodology</a:t>
            </a:r>
            <a:endParaRPr b="0" sz="1300">
              <a:latin typeface="Lato"/>
              <a:ea typeface="Lato"/>
              <a:cs typeface="Lato"/>
              <a:sym typeface="Lato"/>
            </a:endParaRPr>
          </a:p>
        </p:txBody>
      </p:sp>
      <p:sp>
        <p:nvSpPr>
          <p:cNvPr id="178" name="Google Shape;178;p24"/>
          <p:cNvSpPr txBox="1"/>
          <p:nvPr>
            <p:ph idx="1" type="subTitle"/>
          </p:nvPr>
        </p:nvSpPr>
        <p:spPr>
          <a:xfrm>
            <a:off x="730875" y="3039923"/>
            <a:ext cx="4082400" cy="535800"/>
          </a:xfrm>
          <a:prstGeom prst="rect">
            <a:avLst/>
          </a:prstGeom>
          <a:solidFill>
            <a:schemeClr val="lt2"/>
          </a:solidFill>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Lato"/>
                <a:ea typeface="Lato"/>
                <a:cs typeface="Lato"/>
                <a:sym typeface="Lato"/>
              </a:rPr>
              <a:t>Sruthi Mukkamala, Shara Lawande, Thomas Detlefsen, Shrudhi Ramesh Shanthi, and Saudamini Ghatge</a:t>
            </a:r>
            <a:endParaRPr sz="12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Finite State Machine</a:t>
            </a:r>
            <a:endParaRPr>
              <a:latin typeface="Montserrat"/>
              <a:ea typeface="Montserrat"/>
              <a:cs typeface="Montserrat"/>
              <a:sym typeface="Montserrat"/>
            </a:endParaRPr>
          </a:p>
        </p:txBody>
      </p:sp>
      <p:sp>
        <p:nvSpPr>
          <p:cNvPr id="252" name="Google Shape;252;p33"/>
          <p:cNvSpPr txBox="1"/>
          <p:nvPr/>
        </p:nvSpPr>
        <p:spPr>
          <a:xfrm>
            <a:off x="720000" y="1218625"/>
            <a:ext cx="4791600" cy="308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Lato"/>
                <a:ea typeface="Lato"/>
                <a:cs typeface="Lato"/>
                <a:sym typeface="Lato"/>
              </a:rPr>
              <a:t>Status</a:t>
            </a:r>
            <a:endParaRPr sz="18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Transitions between states while handling all the edge cases</a:t>
            </a:r>
            <a:endParaRPr sz="1600">
              <a:latin typeface="Lato"/>
              <a:ea typeface="Lato"/>
              <a:cs typeface="Lato"/>
              <a:sym typeface="Lato"/>
            </a:endParaRPr>
          </a:p>
          <a:p>
            <a:pPr indent="0" lvl="0" marL="0" rtl="0" algn="l">
              <a:lnSpc>
                <a:spcPct val="115000"/>
              </a:lnSpc>
              <a:spcBef>
                <a:spcPts val="0"/>
              </a:spcBef>
              <a:spcAft>
                <a:spcPts val="0"/>
              </a:spcAft>
              <a:buNone/>
            </a:pPr>
            <a:r>
              <a:t/>
            </a:r>
            <a:endParaRPr sz="1600">
              <a:latin typeface="Lato"/>
              <a:ea typeface="Lato"/>
              <a:cs typeface="Lato"/>
              <a:sym typeface="Lato"/>
            </a:endParaRPr>
          </a:p>
          <a:p>
            <a:pPr indent="0" lvl="0" marL="0" rtl="0" algn="l">
              <a:lnSpc>
                <a:spcPct val="115000"/>
              </a:lnSpc>
              <a:spcBef>
                <a:spcPts val="0"/>
              </a:spcBef>
              <a:spcAft>
                <a:spcPts val="0"/>
              </a:spcAft>
              <a:buNone/>
            </a:pPr>
            <a:r>
              <a:rPr lang="en" sz="1800">
                <a:latin typeface="Lato"/>
                <a:ea typeface="Lato"/>
                <a:cs typeface="Lato"/>
                <a:sym typeface="Lato"/>
              </a:rPr>
              <a:t>Challenges</a:t>
            </a:r>
            <a:endParaRPr sz="18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No Challenges</a:t>
            </a:r>
            <a:endParaRPr sz="1600">
              <a:latin typeface="Lato"/>
              <a:ea typeface="Lato"/>
              <a:cs typeface="Lato"/>
              <a:sym typeface="Lato"/>
            </a:endParaRPr>
          </a:p>
          <a:p>
            <a:pPr indent="0" lvl="0" marL="0" rtl="0" algn="l">
              <a:lnSpc>
                <a:spcPct val="115000"/>
              </a:lnSpc>
              <a:spcBef>
                <a:spcPts val="0"/>
              </a:spcBef>
              <a:spcAft>
                <a:spcPts val="0"/>
              </a:spcAft>
              <a:buNone/>
            </a:pPr>
            <a:r>
              <a:t/>
            </a:r>
            <a:endParaRPr sz="1600">
              <a:latin typeface="Lato"/>
              <a:ea typeface="Lato"/>
              <a:cs typeface="Lato"/>
              <a:sym typeface="Lato"/>
            </a:endParaRPr>
          </a:p>
          <a:p>
            <a:pPr indent="0" lvl="0" marL="0" rtl="0" algn="l">
              <a:lnSpc>
                <a:spcPct val="115000"/>
              </a:lnSpc>
              <a:spcBef>
                <a:spcPts val="0"/>
              </a:spcBef>
              <a:spcAft>
                <a:spcPts val="0"/>
              </a:spcAft>
              <a:buNone/>
            </a:pPr>
            <a:r>
              <a:rPr lang="en" sz="1800">
                <a:latin typeface="Lato"/>
                <a:ea typeface="Lato"/>
                <a:cs typeface="Lato"/>
                <a:sym typeface="Lato"/>
              </a:rPr>
              <a:t>Goals</a:t>
            </a:r>
            <a:endParaRPr sz="18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Integrating Navigation Subsystem with the FSM</a:t>
            </a:r>
            <a:endParaRPr sz="1600">
              <a:latin typeface="Lato"/>
              <a:ea typeface="Lato"/>
              <a:cs typeface="Lato"/>
              <a:sym typeface="Lato"/>
            </a:endParaRPr>
          </a:p>
        </p:txBody>
      </p:sp>
      <p:pic>
        <p:nvPicPr>
          <p:cNvPr id="253" name="Google Shape;253;p33"/>
          <p:cNvPicPr preferRelativeResize="0"/>
          <p:nvPr/>
        </p:nvPicPr>
        <p:blipFill>
          <a:blip r:embed="rId3">
            <a:alphaModFix/>
          </a:blip>
          <a:stretch>
            <a:fillRect/>
          </a:stretch>
        </p:blipFill>
        <p:spPr>
          <a:xfrm>
            <a:off x="6245875" y="1601875"/>
            <a:ext cx="2085757" cy="306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Summer Testing</a:t>
            </a:r>
            <a:endParaRPr>
              <a:latin typeface="Montserrat"/>
              <a:ea typeface="Montserrat"/>
              <a:cs typeface="Montserrat"/>
              <a:sym typeface="Montserrat"/>
            </a:endParaRPr>
          </a:p>
        </p:txBody>
      </p:sp>
      <p:pic>
        <p:nvPicPr>
          <p:cNvPr id="259" name="Google Shape;259;p34"/>
          <p:cNvPicPr preferRelativeResize="0"/>
          <p:nvPr/>
        </p:nvPicPr>
        <p:blipFill>
          <a:blip r:embed="rId3">
            <a:alphaModFix/>
          </a:blip>
          <a:stretch>
            <a:fillRect/>
          </a:stretch>
        </p:blipFill>
        <p:spPr>
          <a:xfrm>
            <a:off x="850844" y="3048051"/>
            <a:ext cx="2606612" cy="1737297"/>
          </a:xfrm>
          <a:prstGeom prst="rect">
            <a:avLst/>
          </a:prstGeom>
          <a:noFill/>
          <a:ln>
            <a:noFill/>
          </a:ln>
        </p:spPr>
      </p:pic>
      <p:pic>
        <p:nvPicPr>
          <p:cNvPr id="260" name="Google Shape;260;p34"/>
          <p:cNvPicPr preferRelativeResize="0"/>
          <p:nvPr/>
        </p:nvPicPr>
        <p:blipFill>
          <a:blip r:embed="rId4">
            <a:alphaModFix/>
          </a:blip>
          <a:stretch>
            <a:fillRect/>
          </a:stretch>
        </p:blipFill>
        <p:spPr>
          <a:xfrm>
            <a:off x="3969292" y="3048049"/>
            <a:ext cx="1626473" cy="1580904"/>
          </a:xfrm>
          <a:prstGeom prst="rect">
            <a:avLst/>
          </a:prstGeom>
          <a:noFill/>
          <a:ln>
            <a:noFill/>
          </a:ln>
        </p:spPr>
      </p:pic>
      <p:sp>
        <p:nvSpPr>
          <p:cNvPr id="261" name="Google Shape;261;p34"/>
          <p:cNvSpPr txBox="1"/>
          <p:nvPr/>
        </p:nvSpPr>
        <p:spPr>
          <a:xfrm>
            <a:off x="720000" y="4785375"/>
            <a:ext cx="286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91919"/>
                </a:solidFill>
                <a:latin typeface="Lato"/>
                <a:ea typeface="Lato"/>
                <a:cs typeface="Lato"/>
                <a:sym typeface="Lato"/>
              </a:rPr>
              <a:t>NiMo Platform in the field in Iowa</a:t>
            </a:r>
            <a:endParaRPr>
              <a:solidFill>
                <a:srgbClr val="191919"/>
              </a:solidFill>
              <a:latin typeface="Lato"/>
              <a:ea typeface="Lato"/>
              <a:cs typeface="Lato"/>
              <a:sym typeface="Lato"/>
            </a:endParaRPr>
          </a:p>
        </p:txBody>
      </p:sp>
      <p:sp>
        <p:nvSpPr>
          <p:cNvPr id="262" name="Google Shape;262;p34"/>
          <p:cNvSpPr txBox="1"/>
          <p:nvPr/>
        </p:nvSpPr>
        <p:spPr>
          <a:xfrm>
            <a:off x="3766263" y="4551311"/>
            <a:ext cx="2032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91919"/>
                </a:solidFill>
                <a:latin typeface="Lato"/>
                <a:ea typeface="Lato"/>
                <a:cs typeface="Lato"/>
                <a:sym typeface="Lato"/>
              </a:rPr>
              <a:t>Proper insertion in a real cornstalk</a:t>
            </a:r>
            <a:endParaRPr>
              <a:solidFill>
                <a:srgbClr val="191919"/>
              </a:solidFill>
              <a:latin typeface="Lato"/>
              <a:ea typeface="Lato"/>
              <a:cs typeface="Lato"/>
              <a:sym typeface="Lato"/>
            </a:endParaRPr>
          </a:p>
        </p:txBody>
      </p:sp>
      <p:sp>
        <p:nvSpPr>
          <p:cNvPr id="263" name="Google Shape;263;p34"/>
          <p:cNvSpPr txBox="1"/>
          <p:nvPr/>
        </p:nvSpPr>
        <p:spPr>
          <a:xfrm>
            <a:off x="720000" y="1218625"/>
            <a:ext cx="5263500" cy="175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Lato"/>
                <a:ea typeface="Lato"/>
                <a:cs typeface="Lato"/>
                <a:sym typeface="Lato"/>
              </a:rPr>
              <a:t>Successes</a:t>
            </a:r>
            <a:endParaRPr sz="18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System largely functioned as expected</a:t>
            </a:r>
            <a:endParaRPr sz="1600">
              <a:latin typeface="Lato"/>
              <a:ea typeface="Lato"/>
              <a:cs typeface="Lato"/>
              <a:sym typeface="Lato"/>
            </a:endParaRPr>
          </a:p>
          <a:p>
            <a:pPr indent="0" lvl="0" marL="0" rtl="0" algn="l">
              <a:lnSpc>
                <a:spcPct val="115000"/>
              </a:lnSpc>
              <a:spcBef>
                <a:spcPts val="0"/>
              </a:spcBef>
              <a:spcAft>
                <a:spcPts val="0"/>
              </a:spcAft>
              <a:buNone/>
            </a:pPr>
            <a:r>
              <a:t/>
            </a:r>
            <a:endParaRPr sz="700">
              <a:latin typeface="Lato"/>
              <a:ea typeface="Lato"/>
              <a:cs typeface="Lato"/>
              <a:sym typeface="Lato"/>
            </a:endParaRPr>
          </a:p>
          <a:p>
            <a:pPr indent="0" lvl="0" marL="0" rtl="0" algn="l">
              <a:lnSpc>
                <a:spcPct val="115000"/>
              </a:lnSpc>
              <a:spcBef>
                <a:spcPts val="0"/>
              </a:spcBef>
              <a:spcAft>
                <a:spcPts val="0"/>
              </a:spcAft>
              <a:buNone/>
            </a:pPr>
            <a:r>
              <a:rPr lang="en" sz="1800">
                <a:latin typeface="Lato"/>
                <a:ea typeface="Lato"/>
                <a:cs typeface="Lato"/>
                <a:sym typeface="Lato"/>
              </a:rPr>
              <a:t>Lessons</a:t>
            </a:r>
            <a:endParaRPr sz="18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Cornstalks were taller and thinner than expected</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Proper insertion point is lower than expected</a:t>
            </a:r>
            <a:endParaRPr sz="1600">
              <a:latin typeface="Lato"/>
              <a:ea typeface="Lato"/>
              <a:cs typeface="Lato"/>
              <a:sym typeface="Lato"/>
            </a:endParaRPr>
          </a:p>
        </p:txBody>
      </p:sp>
      <p:pic>
        <p:nvPicPr>
          <p:cNvPr id="264" name="Google Shape;264;p34"/>
          <p:cNvPicPr preferRelativeResize="0"/>
          <p:nvPr/>
        </p:nvPicPr>
        <p:blipFill>
          <a:blip r:embed="rId5">
            <a:alphaModFix/>
          </a:blip>
          <a:stretch>
            <a:fillRect/>
          </a:stretch>
        </p:blipFill>
        <p:spPr>
          <a:xfrm>
            <a:off x="6107600" y="3048050"/>
            <a:ext cx="2316401" cy="1737300"/>
          </a:xfrm>
          <a:prstGeom prst="rect">
            <a:avLst/>
          </a:prstGeom>
          <a:noFill/>
          <a:ln>
            <a:noFill/>
          </a:ln>
        </p:spPr>
      </p:pic>
      <p:sp>
        <p:nvSpPr>
          <p:cNvPr id="265" name="Google Shape;265;p34"/>
          <p:cNvSpPr txBox="1"/>
          <p:nvPr/>
        </p:nvSpPr>
        <p:spPr>
          <a:xfrm>
            <a:off x="5831650" y="4743300"/>
            <a:ext cx="286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91919"/>
                </a:solidFill>
                <a:latin typeface="Lato"/>
                <a:ea typeface="Lato"/>
                <a:cs typeface="Lato"/>
                <a:sym typeface="Lato"/>
              </a:rPr>
              <a:t>NiMo Platform in the field in Iowa</a:t>
            </a:r>
            <a:endParaRPr>
              <a:solidFill>
                <a:srgbClr val="191919"/>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5"/>
          <p:cNvSpPr txBox="1"/>
          <p:nvPr>
            <p:ph type="title"/>
          </p:nvPr>
        </p:nvSpPr>
        <p:spPr>
          <a:xfrm>
            <a:off x="4316350" y="1389769"/>
            <a:ext cx="3780000" cy="184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latin typeface="Montserrat"/>
                <a:ea typeface="Montserrat"/>
                <a:cs typeface="Montserrat"/>
                <a:sym typeface="Montserrat"/>
              </a:rPr>
              <a:t>Project Management</a:t>
            </a:r>
            <a:endParaRPr sz="3800">
              <a:latin typeface="Montserrat"/>
              <a:ea typeface="Montserrat"/>
              <a:cs typeface="Montserrat"/>
              <a:sym typeface="Montserrat"/>
            </a:endParaRPr>
          </a:p>
        </p:txBody>
      </p:sp>
      <p:pic>
        <p:nvPicPr>
          <p:cNvPr id="271" name="Google Shape;271;p35"/>
          <p:cNvPicPr preferRelativeResize="0"/>
          <p:nvPr/>
        </p:nvPicPr>
        <p:blipFill>
          <a:blip r:embed="rId3">
            <a:alphaModFix/>
          </a:blip>
          <a:stretch>
            <a:fillRect/>
          </a:stretch>
        </p:blipFill>
        <p:spPr>
          <a:xfrm>
            <a:off x="952150" y="1389769"/>
            <a:ext cx="3364200" cy="2242800"/>
          </a:xfrm>
          <a:prstGeom prst="rect">
            <a:avLst/>
          </a:prstGeom>
          <a:noFill/>
          <a:ln>
            <a:noFill/>
          </a:ln>
        </p:spPr>
      </p:pic>
      <p:pic>
        <p:nvPicPr>
          <p:cNvPr id="272" name="Google Shape;272;p35"/>
          <p:cNvPicPr preferRelativeResize="0"/>
          <p:nvPr/>
        </p:nvPicPr>
        <p:blipFill>
          <a:blip r:embed="rId4">
            <a:alphaModFix/>
          </a:blip>
          <a:stretch>
            <a:fillRect/>
          </a:stretch>
        </p:blipFill>
        <p:spPr>
          <a:xfrm>
            <a:off x="952153" y="1389778"/>
            <a:ext cx="3364200" cy="2245586"/>
          </a:xfrm>
          <a:prstGeom prst="rect">
            <a:avLst/>
          </a:prstGeom>
          <a:noFill/>
          <a:ln>
            <a:noFill/>
          </a:ln>
        </p:spPr>
      </p:pic>
      <p:sp>
        <p:nvSpPr>
          <p:cNvPr id="273" name="Google Shape;273;p35"/>
          <p:cNvSpPr txBox="1"/>
          <p:nvPr/>
        </p:nvSpPr>
        <p:spPr>
          <a:xfrm>
            <a:off x="875950" y="3559175"/>
            <a:ext cx="336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rgbClr val="C2D4A1"/>
                </a:solidFill>
                <a:latin typeface="Lato"/>
                <a:ea typeface="Lato"/>
                <a:cs typeface="Lato"/>
                <a:sym typeface="Lato"/>
                <a:hlinkClick r:id="rId5">
                  <a:extLst>
                    <a:ext uri="{A12FA001-AC4F-418D-AE19-62706E023703}">
                      <ahyp:hlinkClr val="tx"/>
                    </a:ext>
                  </a:extLst>
                </a:hlinkClick>
              </a:rPr>
              <a:t>Ben Collins</a:t>
            </a:r>
            <a:endParaRPr>
              <a:solidFill>
                <a:srgbClr val="C2D4A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Successes!</a:t>
            </a:r>
            <a:endParaRPr>
              <a:latin typeface="Montserrat"/>
              <a:ea typeface="Montserrat"/>
              <a:cs typeface="Montserrat"/>
              <a:sym typeface="Montserrat"/>
            </a:endParaRPr>
          </a:p>
        </p:txBody>
      </p:sp>
      <p:sp>
        <p:nvSpPr>
          <p:cNvPr id="279" name="Google Shape;279;p36"/>
          <p:cNvSpPr txBox="1"/>
          <p:nvPr/>
        </p:nvSpPr>
        <p:spPr>
          <a:xfrm>
            <a:off x="720000" y="1218625"/>
            <a:ext cx="7704000" cy="2413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Overall good team spirit and collaboration</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Daily standups were useful for communication and accountability</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Leaving buffers in the schedule helped for unexpected blockers</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Slotted enough time for testing in the schedule</a:t>
            </a:r>
            <a:endParaRPr sz="1600">
              <a:latin typeface="Lato"/>
              <a:ea typeface="Lato"/>
              <a:cs typeface="Lato"/>
              <a:sym typeface="Lato"/>
            </a:endParaRPr>
          </a:p>
          <a:p>
            <a:pPr indent="-330200" lvl="1" marL="914400" rtl="0" algn="l">
              <a:lnSpc>
                <a:spcPct val="115000"/>
              </a:lnSpc>
              <a:spcBef>
                <a:spcPts val="0"/>
              </a:spcBef>
              <a:spcAft>
                <a:spcPts val="0"/>
              </a:spcAft>
              <a:buSzPts val="1600"/>
              <a:buFont typeface="Lato"/>
              <a:buChar char="○"/>
            </a:pPr>
            <a:r>
              <a:rPr lang="en" sz="1600">
                <a:latin typeface="Lato"/>
                <a:ea typeface="Lato"/>
                <a:cs typeface="Lato"/>
                <a:sym typeface="Lato"/>
              </a:rPr>
              <a:t>Resulted in multiple successful test runs &amp; system iterations</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Good Notion Management for tasking &amp; documentation</a:t>
            </a:r>
            <a:endParaRPr sz="1600">
              <a:latin typeface="Lato"/>
              <a:ea typeface="Lato"/>
              <a:cs typeface="Lato"/>
              <a:sym typeface="Lato"/>
            </a:endParaRPr>
          </a:p>
          <a:p>
            <a:pPr indent="0" lvl="0" marL="0" rtl="0" algn="l">
              <a:lnSpc>
                <a:spcPct val="115000"/>
              </a:lnSpc>
              <a:spcBef>
                <a:spcPts val="0"/>
              </a:spcBef>
              <a:spcAft>
                <a:spcPts val="0"/>
              </a:spcAft>
              <a:buNone/>
            </a:pPr>
            <a:r>
              <a:t/>
            </a:r>
            <a:endParaRPr sz="1600">
              <a:latin typeface="Lato"/>
              <a:ea typeface="Lato"/>
              <a:cs typeface="Lato"/>
              <a:sym typeface="Lato"/>
            </a:endParaRPr>
          </a:p>
          <a:p>
            <a:pPr indent="0" lvl="0" marL="0" rtl="0" algn="l">
              <a:lnSpc>
                <a:spcPct val="115000"/>
              </a:lnSpc>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Lessons Learned</a:t>
            </a:r>
            <a:endParaRPr>
              <a:latin typeface="Montserrat"/>
              <a:ea typeface="Montserrat"/>
              <a:cs typeface="Montserrat"/>
              <a:sym typeface="Montserrat"/>
            </a:endParaRPr>
          </a:p>
        </p:txBody>
      </p:sp>
      <p:sp>
        <p:nvSpPr>
          <p:cNvPr id="285" name="Google Shape;285;p37"/>
          <p:cNvSpPr txBox="1"/>
          <p:nvPr/>
        </p:nvSpPr>
        <p:spPr>
          <a:xfrm>
            <a:off x="720000" y="1218625"/>
            <a:ext cx="7704000" cy="2413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One PM encountered challenges in balancing technical and managerial responsibilities</a:t>
            </a:r>
            <a:endParaRPr sz="1600">
              <a:latin typeface="Lato"/>
              <a:ea typeface="Lato"/>
              <a:cs typeface="Lato"/>
              <a:sym typeface="Lato"/>
            </a:endParaRPr>
          </a:p>
          <a:p>
            <a:pPr indent="-330200" lvl="1" marL="914400" rtl="0" algn="l">
              <a:lnSpc>
                <a:spcPct val="115000"/>
              </a:lnSpc>
              <a:spcBef>
                <a:spcPts val="0"/>
              </a:spcBef>
              <a:spcAft>
                <a:spcPts val="0"/>
              </a:spcAft>
              <a:buSzPts val="1600"/>
              <a:buFont typeface="Lato"/>
              <a:buChar char="○"/>
            </a:pPr>
            <a:r>
              <a:rPr lang="en" sz="1600">
                <a:latin typeface="Lato"/>
                <a:ea typeface="Lato"/>
                <a:cs typeface="Lato"/>
                <a:sym typeface="Lato"/>
              </a:rPr>
              <a:t>Weekly task refinement</a:t>
            </a:r>
            <a:endParaRPr sz="1600">
              <a:latin typeface="Lato"/>
              <a:ea typeface="Lato"/>
              <a:cs typeface="Lato"/>
              <a:sym typeface="Lato"/>
            </a:endParaRPr>
          </a:p>
          <a:p>
            <a:pPr indent="-330200" lvl="1" marL="914400" rtl="0" algn="l">
              <a:lnSpc>
                <a:spcPct val="115000"/>
              </a:lnSpc>
              <a:spcBef>
                <a:spcPts val="0"/>
              </a:spcBef>
              <a:spcAft>
                <a:spcPts val="0"/>
              </a:spcAft>
              <a:buSzPts val="1600"/>
              <a:buFont typeface="Lato"/>
              <a:buChar char="○"/>
            </a:pPr>
            <a:r>
              <a:rPr lang="en" sz="1600">
                <a:latin typeface="Lato"/>
                <a:ea typeface="Lato"/>
                <a:cs typeface="Lato"/>
                <a:sym typeface="Lato"/>
              </a:rPr>
              <a:t>Sole POC for external stakeholders</a:t>
            </a:r>
            <a:endParaRPr sz="1600">
              <a:latin typeface="Lato"/>
              <a:ea typeface="Lato"/>
              <a:cs typeface="Lato"/>
              <a:sym typeface="Lato"/>
            </a:endParaRPr>
          </a:p>
          <a:p>
            <a:pPr indent="-330200" lvl="1" marL="914400" rtl="0" algn="l">
              <a:lnSpc>
                <a:spcPct val="115000"/>
              </a:lnSpc>
              <a:spcBef>
                <a:spcPts val="0"/>
              </a:spcBef>
              <a:spcAft>
                <a:spcPts val="0"/>
              </a:spcAft>
              <a:buSzPts val="1600"/>
              <a:buFont typeface="Lato"/>
              <a:buChar char="○"/>
            </a:pPr>
            <a:r>
              <a:rPr lang="en" sz="1600">
                <a:latin typeface="Lato"/>
                <a:ea typeface="Lato"/>
                <a:cs typeface="Lato"/>
                <a:sym typeface="Lato"/>
              </a:rPr>
              <a:t>Github maintainer</a:t>
            </a:r>
            <a:endParaRPr sz="1600">
              <a:latin typeface="Lato"/>
              <a:ea typeface="Lato"/>
              <a:cs typeface="Lato"/>
              <a:sym typeface="Lato"/>
            </a:endParaRPr>
          </a:p>
          <a:p>
            <a:pPr indent="0" lvl="0" marL="0" rtl="0" algn="l">
              <a:lnSpc>
                <a:spcPct val="115000"/>
              </a:lnSpc>
              <a:spcBef>
                <a:spcPts val="0"/>
              </a:spcBef>
              <a:spcAft>
                <a:spcPts val="0"/>
              </a:spcAft>
              <a:buNone/>
            </a:pPr>
            <a:r>
              <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Communication with external stakeholders </a:t>
            </a:r>
            <a:endParaRPr sz="1600">
              <a:latin typeface="Lato"/>
              <a:ea typeface="Lato"/>
              <a:cs typeface="Lato"/>
              <a:sym typeface="Lato"/>
            </a:endParaRPr>
          </a:p>
          <a:p>
            <a:pPr indent="-330200" lvl="1" marL="914400" rtl="0" algn="l">
              <a:lnSpc>
                <a:spcPct val="115000"/>
              </a:lnSpc>
              <a:spcBef>
                <a:spcPts val="0"/>
              </a:spcBef>
              <a:spcAft>
                <a:spcPts val="0"/>
              </a:spcAft>
              <a:buSzPts val="1600"/>
              <a:buFont typeface="Lato"/>
              <a:buChar char="○"/>
            </a:pPr>
            <a:r>
              <a:rPr lang="en" sz="1600">
                <a:latin typeface="Lato"/>
                <a:ea typeface="Lato"/>
                <a:cs typeface="Lato"/>
                <a:sym typeface="Lato"/>
              </a:rPr>
              <a:t>System dependencies </a:t>
            </a:r>
            <a:endParaRPr sz="16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Lessons Learned</a:t>
            </a:r>
            <a:endParaRPr>
              <a:latin typeface="Montserrat"/>
              <a:ea typeface="Montserrat"/>
              <a:cs typeface="Montserrat"/>
              <a:sym typeface="Montserrat"/>
            </a:endParaRPr>
          </a:p>
        </p:txBody>
      </p:sp>
      <p:sp>
        <p:nvSpPr>
          <p:cNvPr id="291" name="Google Shape;291;p38"/>
          <p:cNvSpPr txBox="1"/>
          <p:nvPr/>
        </p:nvSpPr>
        <p:spPr>
          <a:xfrm>
            <a:off x="2514600" y="3122800"/>
            <a:ext cx="4114800" cy="20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latin typeface="Lato"/>
                <a:ea typeface="Lato"/>
                <a:cs typeface="Lato"/>
                <a:sym typeface="Lato"/>
              </a:rPr>
              <a:t>Project Manager</a:t>
            </a:r>
            <a:endParaRPr sz="1600">
              <a:latin typeface="Lato"/>
              <a:ea typeface="Lato"/>
              <a:cs typeface="Lato"/>
              <a:sym typeface="Lato"/>
            </a:endParaRPr>
          </a:p>
          <a:p>
            <a:pPr indent="0" lvl="0" marL="0" rtl="0" algn="l">
              <a:lnSpc>
                <a:spcPct val="115000"/>
              </a:lnSpc>
              <a:spcBef>
                <a:spcPts val="0"/>
              </a:spcBef>
              <a:spcAft>
                <a:spcPts val="0"/>
              </a:spcAft>
              <a:buNone/>
            </a:pPr>
            <a:r>
              <a:t/>
            </a:r>
            <a:endParaRPr sz="1300">
              <a:latin typeface="Lato"/>
              <a:ea typeface="Lato"/>
              <a:cs typeface="Lato"/>
              <a:sym typeface="Lato"/>
            </a:endParaRPr>
          </a:p>
          <a:p>
            <a:pPr indent="0" lvl="0" marL="0" rtl="0" algn="ctr">
              <a:lnSpc>
                <a:spcPct val="115000"/>
              </a:lnSpc>
              <a:spcBef>
                <a:spcPts val="0"/>
              </a:spcBef>
              <a:spcAft>
                <a:spcPts val="0"/>
              </a:spcAft>
              <a:buNone/>
            </a:pPr>
            <a:r>
              <a:rPr lang="en" sz="1300">
                <a:latin typeface="Lato"/>
                <a:ea typeface="Lato"/>
                <a:cs typeface="Lato"/>
                <a:sym typeface="Lato"/>
              </a:rPr>
              <a:t>Manages overall schedule</a:t>
            </a:r>
            <a:endParaRPr sz="1300">
              <a:latin typeface="Lato"/>
              <a:ea typeface="Lato"/>
              <a:cs typeface="Lato"/>
              <a:sym typeface="Lato"/>
            </a:endParaRPr>
          </a:p>
          <a:p>
            <a:pPr indent="0" lvl="0" marL="0" rtl="0" algn="ctr">
              <a:lnSpc>
                <a:spcPct val="115000"/>
              </a:lnSpc>
              <a:spcBef>
                <a:spcPts val="0"/>
              </a:spcBef>
              <a:spcAft>
                <a:spcPts val="0"/>
              </a:spcAft>
              <a:buNone/>
            </a:pPr>
            <a:r>
              <a:rPr lang="en" sz="1300">
                <a:latin typeface="Lato"/>
                <a:ea typeface="Lato"/>
                <a:cs typeface="Lato"/>
                <a:sym typeface="Lato"/>
              </a:rPr>
              <a:t>Runs standups</a:t>
            </a:r>
            <a:endParaRPr sz="1300">
              <a:latin typeface="Lato"/>
              <a:ea typeface="Lato"/>
              <a:cs typeface="Lato"/>
              <a:sym typeface="Lato"/>
            </a:endParaRPr>
          </a:p>
          <a:p>
            <a:pPr indent="0" lvl="0" marL="0" rtl="0" algn="ctr">
              <a:lnSpc>
                <a:spcPct val="115000"/>
              </a:lnSpc>
              <a:spcBef>
                <a:spcPts val="0"/>
              </a:spcBef>
              <a:spcAft>
                <a:spcPts val="0"/>
              </a:spcAft>
              <a:buNone/>
            </a:pPr>
            <a:r>
              <a:rPr lang="en" sz="1300">
                <a:latin typeface="Lato"/>
                <a:ea typeface="Lato"/>
                <a:cs typeface="Lato"/>
                <a:sym typeface="Lato"/>
              </a:rPr>
              <a:t>Manages late cards</a:t>
            </a:r>
            <a:endParaRPr sz="1300">
              <a:latin typeface="Lato"/>
              <a:ea typeface="Lato"/>
              <a:cs typeface="Lato"/>
              <a:sym typeface="Lato"/>
            </a:endParaRPr>
          </a:p>
          <a:p>
            <a:pPr indent="0" lvl="0" marL="0" rtl="0" algn="ctr">
              <a:lnSpc>
                <a:spcPct val="115000"/>
              </a:lnSpc>
              <a:spcBef>
                <a:spcPts val="0"/>
              </a:spcBef>
              <a:spcAft>
                <a:spcPts val="0"/>
              </a:spcAft>
              <a:buNone/>
            </a:pPr>
            <a:r>
              <a:rPr lang="en" sz="1300">
                <a:latin typeface="Lato"/>
                <a:ea typeface="Lato"/>
                <a:cs typeface="Lato"/>
                <a:sym typeface="Lato"/>
              </a:rPr>
              <a:t>Runs weekly meetings</a:t>
            </a:r>
            <a:endParaRPr sz="1300">
              <a:latin typeface="Lato"/>
              <a:ea typeface="Lato"/>
              <a:cs typeface="Lato"/>
              <a:sym typeface="Lato"/>
            </a:endParaRPr>
          </a:p>
          <a:p>
            <a:pPr indent="0" lvl="0" marL="0" rtl="0" algn="ctr">
              <a:lnSpc>
                <a:spcPct val="115000"/>
              </a:lnSpc>
              <a:spcBef>
                <a:spcPts val="0"/>
              </a:spcBef>
              <a:spcAft>
                <a:spcPts val="0"/>
              </a:spcAft>
              <a:buNone/>
            </a:pPr>
            <a:r>
              <a:rPr lang="en" sz="1300">
                <a:latin typeface="Lato"/>
                <a:ea typeface="Lato"/>
                <a:cs typeface="Lato"/>
                <a:sym typeface="Lato"/>
              </a:rPr>
              <a:t>Communicates with stakeholders</a:t>
            </a:r>
            <a:endParaRPr sz="1300">
              <a:latin typeface="Lato"/>
              <a:ea typeface="Lato"/>
              <a:cs typeface="Lato"/>
              <a:sym typeface="Lato"/>
            </a:endParaRPr>
          </a:p>
          <a:p>
            <a:pPr indent="0" lvl="0" marL="0" rtl="0" algn="ctr">
              <a:lnSpc>
                <a:spcPct val="115000"/>
              </a:lnSpc>
              <a:spcBef>
                <a:spcPts val="0"/>
              </a:spcBef>
              <a:spcAft>
                <a:spcPts val="0"/>
              </a:spcAft>
              <a:buNone/>
            </a:pPr>
            <a:r>
              <a:t/>
            </a:r>
            <a:endParaRPr sz="1300">
              <a:latin typeface="Lato"/>
              <a:ea typeface="Lato"/>
              <a:cs typeface="Lato"/>
              <a:sym typeface="Lato"/>
            </a:endParaRPr>
          </a:p>
        </p:txBody>
      </p:sp>
      <p:pic>
        <p:nvPicPr>
          <p:cNvPr id="292" name="Google Shape;292;p38"/>
          <p:cNvPicPr preferRelativeResize="0"/>
          <p:nvPr/>
        </p:nvPicPr>
        <p:blipFill rotWithShape="1">
          <a:blip r:embed="rId3">
            <a:alphaModFix/>
          </a:blip>
          <a:srcRect b="28379" l="31726" r="31109" t="21987"/>
          <a:stretch/>
        </p:blipFill>
        <p:spPr>
          <a:xfrm>
            <a:off x="3902650" y="1283682"/>
            <a:ext cx="1338699" cy="1787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Lessons Learned</a:t>
            </a:r>
            <a:endParaRPr>
              <a:latin typeface="Montserrat"/>
              <a:ea typeface="Montserrat"/>
              <a:cs typeface="Montserrat"/>
              <a:sym typeface="Montserrat"/>
            </a:endParaRPr>
          </a:p>
        </p:txBody>
      </p:sp>
      <p:sp>
        <p:nvSpPr>
          <p:cNvPr id="298" name="Google Shape;298;p39"/>
          <p:cNvSpPr txBox="1"/>
          <p:nvPr/>
        </p:nvSpPr>
        <p:spPr>
          <a:xfrm>
            <a:off x="381000" y="3199000"/>
            <a:ext cx="4114800" cy="1588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latin typeface="Lato"/>
                <a:ea typeface="Lato"/>
                <a:cs typeface="Lato"/>
                <a:sym typeface="Lato"/>
              </a:rPr>
              <a:t>Project Manager</a:t>
            </a:r>
            <a:endParaRPr sz="1600">
              <a:latin typeface="Lato"/>
              <a:ea typeface="Lato"/>
              <a:cs typeface="Lato"/>
              <a:sym typeface="Lato"/>
            </a:endParaRPr>
          </a:p>
          <a:p>
            <a:pPr indent="0" lvl="0" marL="0" rtl="0" algn="ctr">
              <a:lnSpc>
                <a:spcPct val="115000"/>
              </a:lnSpc>
              <a:spcBef>
                <a:spcPts val="0"/>
              </a:spcBef>
              <a:spcAft>
                <a:spcPts val="0"/>
              </a:spcAft>
              <a:buNone/>
            </a:pPr>
            <a:r>
              <a:rPr lang="en" sz="1300">
                <a:latin typeface="Lato"/>
                <a:ea typeface="Lato"/>
                <a:cs typeface="Lato"/>
                <a:sym typeface="Lato"/>
              </a:rPr>
              <a:t>Big Picture Management</a:t>
            </a:r>
            <a:endParaRPr sz="1300">
              <a:latin typeface="Lato"/>
              <a:ea typeface="Lato"/>
              <a:cs typeface="Lato"/>
              <a:sym typeface="Lato"/>
            </a:endParaRPr>
          </a:p>
          <a:p>
            <a:pPr indent="0" lvl="0" marL="0" rtl="0" algn="ctr">
              <a:lnSpc>
                <a:spcPct val="115000"/>
              </a:lnSpc>
              <a:spcBef>
                <a:spcPts val="0"/>
              </a:spcBef>
              <a:spcAft>
                <a:spcPts val="0"/>
              </a:spcAft>
              <a:buNone/>
            </a:pPr>
            <a:r>
              <a:t/>
            </a:r>
            <a:endParaRPr sz="1300">
              <a:latin typeface="Lato"/>
              <a:ea typeface="Lato"/>
              <a:cs typeface="Lato"/>
              <a:sym typeface="Lato"/>
            </a:endParaRPr>
          </a:p>
          <a:p>
            <a:pPr indent="0" lvl="0" marL="0" rtl="0" algn="ctr">
              <a:lnSpc>
                <a:spcPct val="115000"/>
              </a:lnSpc>
              <a:spcBef>
                <a:spcPts val="0"/>
              </a:spcBef>
              <a:spcAft>
                <a:spcPts val="0"/>
              </a:spcAft>
              <a:buNone/>
            </a:pPr>
            <a:r>
              <a:rPr lang="en" sz="1300">
                <a:latin typeface="Lato"/>
                <a:ea typeface="Lato"/>
                <a:cs typeface="Lato"/>
                <a:sym typeface="Lato"/>
              </a:rPr>
              <a:t>Manages overall schedule</a:t>
            </a:r>
            <a:endParaRPr sz="1300">
              <a:latin typeface="Lato"/>
              <a:ea typeface="Lato"/>
              <a:cs typeface="Lato"/>
              <a:sym typeface="Lato"/>
            </a:endParaRPr>
          </a:p>
          <a:p>
            <a:pPr indent="0" lvl="0" marL="0" rtl="0" algn="ctr">
              <a:lnSpc>
                <a:spcPct val="115000"/>
              </a:lnSpc>
              <a:spcBef>
                <a:spcPts val="0"/>
              </a:spcBef>
              <a:spcAft>
                <a:spcPts val="0"/>
              </a:spcAft>
              <a:buNone/>
            </a:pPr>
            <a:r>
              <a:rPr lang="en" sz="1300">
                <a:latin typeface="Lato"/>
                <a:ea typeface="Lato"/>
                <a:cs typeface="Lato"/>
                <a:sym typeface="Lato"/>
              </a:rPr>
              <a:t>Runs weekly meetings</a:t>
            </a:r>
            <a:endParaRPr sz="1300">
              <a:latin typeface="Lato"/>
              <a:ea typeface="Lato"/>
              <a:cs typeface="Lato"/>
              <a:sym typeface="Lato"/>
            </a:endParaRPr>
          </a:p>
          <a:p>
            <a:pPr indent="0" lvl="0" marL="0" rtl="0" algn="ctr">
              <a:lnSpc>
                <a:spcPct val="115000"/>
              </a:lnSpc>
              <a:spcBef>
                <a:spcPts val="0"/>
              </a:spcBef>
              <a:spcAft>
                <a:spcPts val="0"/>
              </a:spcAft>
              <a:buNone/>
            </a:pPr>
            <a:r>
              <a:rPr lang="en" sz="1300">
                <a:latin typeface="Lato"/>
                <a:ea typeface="Lato"/>
                <a:cs typeface="Lato"/>
                <a:sym typeface="Lato"/>
              </a:rPr>
              <a:t>Communicates with stakeholders</a:t>
            </a:r>
            <a:endParaRPr sz="1300">
              <a:latin typeface="Lato"/>
              <a:ea typeface="Lato"/>
              <a:cs typeface="Lato"/>
              <a:sym typeface="Lato"/>
            </a:endParaRPr>
          </a:p>
        </p:txBody>
      </p:sp>
      <p:sp>
        <p:nvSpPr>
          <p:cNvPr id="299" name="Google Shape;299;p39"/>
          <p:cNvSpPr txBox="1"/>
          <p:nvPr/>
        </p:nvSpPr>
        <p:spPr>
          <a:xfrm>
            <a:off x="4648200" y="3199000"/>
            <a:ext cx="4114800" cy="1588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latin typeface="Lato"/>
                <a:ea typeface="Lato"/>
                <a:cs typeface="Lato"/>
                <a:sym typeface="Lato"/>
              </a:rPr>
              <a:t>Co-</a:t>
            </a:r>
            <a:r>
              <a:rPr lang="en" sz="1600">
                <a:latin typeface="Lato"/>
                <a:ea typeface="Lato"/>
                <a:cs typeface="Lato"/>
                <a:sym typeface="Lato"/>
              </a:rPr>
              <a:t>Project Manager</a:t>
            </a:r>
            <a:endParaRPr sz="1600">
              <a:latin typeface="Lato"/>
              <a:ea typeface="Lato"/>
              <a:cs typeface="Lato"/>
              <a:sym typeface="Lato"/>
            </a:endParaRPr>
          </a:p>
          <a:p>
            <a:pPr indent="0" lvl="0" marL="0" rtl="0" algn="ctr">
              <a:lnSpc>
                <a:spcPct val="115000"/>
              </a:lnSpc>
              <a:spcBef>
                <a:spcPts val="0"/>
              </a:spcBef>
              <a:spcAft>
                <a:spcPts val="0"/>
              </a:spcAft>
              <a:buNone/>
            </a:pPr>
            <a:r>
              <a:rPr lang="en" sz="1300">
                <a:latin typeface="Lato"/>
                <a:ea typeface="Lato"/>
                <a:cs typeface="Lato"/>
                <a:sym typeface="Lato"/>
              </a:rPr>
              <a:t>Day-to-Day Management</a:t>
            </a:r>
            <a:endParaRPr sz="1300">
              <a:latin typeface="Lato"/>
              <a:ea typeface="Lato"/>
              <a:cs typeface="Lato"/>
              <a:sym typeface="Lato"/>
            </a:endParaRPr>
          </a:p>
          <a:p>
            <a:pPr indent="0" lvl="0" marL="0" rtl="0" algn="ctr">
              <a:lnSpc>
                <a:spcPct val="115000"/>
              </a:lnSpc>
              <a:spcBef>
                <a:spcPts val="0"/>
              </a:spcBef>
              <a:spcAft>
                <a:spcPts val="0"/>
              </a:spcAft>
              <a:buNone/>
            </a:pPr>
            <a:r>
              <a:t/>
            </a:r>
            <a:endParaRPr sz="1300">
              <a:latin typeface="Lato"/>
              <a:ea typeface="Lato"/>
              <a:cs typeface="Lato"/>
              <a:sym typeface="Lato"/>
            </a:endParaRPr>
          </a:p>
          <a:p>
            <a:pPr indent="0" lvl="0" marL="0" rtl="0" algn="ctr">
              <a:lnSpc>
                <a:spcPct val="115000"/>
              </a:lnSpc>
              <a:spcBef>
                <a:spcPts val="0"/>
              </a:spcBef>
              <a:spcAft>
                <a:spcPts val="0"/>
              </a:spcAft>
              <a:buNone/>
            </a:pPr>
            <a:r>
              <a:rPr lang="en" sz="1300">
                <a:latin typeface="Lato"/>
                <a:ea typeface="Lato"/>
                <a:cs typeface="Lato"/>
                <a:sym typeface="Lato"/>
              </a:rPr>
              <a:t>Runs standups</a:t>
            </a:r>
            <a:endParaRPr sz="1300">
              <a:latin typeface="Lato"/>
              <a:ea typeface="Lato"/>
              <a:cs typeface="Lato"/>
              <a:sym typeface="Lato"/>
            </a:endParaRPr>
          </a:p>
          <a:p>
            <a:pPr indent="0" lvl="0" marL="0" rtl="0" algn="ctr">
              <a:lnSpc>
                <a:spcPct val="115000"/>
              </a:lnSpc>
              <a:spcBef>
                <a:spcPts val="0"/>
              </a:spcBef>
              <a:spcAft>
                <a:spcPts val="0"/>
              </a:spcAft>
              <a:buNone/>
            </a:pPr>
            <a:r>
              <a:rPr lang="en" sz="1300">
                <a:latin typeface="Lato"/>
                <a:ea typeface="Lato"/>
                <a:cs typeface="Lato"/>
                <a:sym typeface="Lato"/>
              </a:rPr>
              <a:t>Records meeting notes</a:t>
            </a:r>
            <a:endParaRPr sz="1300">
              <a:latin typeface="Lato"/>
              <a:ea typeface="Lato"/>
              <a:cs typeface="Lato"/>
              <a:sym typeface="Lato"/>
            </a:endParaRPr>
          </a:p>
          <a:p>
            <a:pPr indent="0" lvl="0" marL="0" rtl="0" algn="ctr">
              <a:lnSpc>
                <a:spcPct val="115000"/>
              </a:lnSpc>
              <a:spcBef>
                <a:spcPts val="0"/>
              </a:spcBef>
              <a:spcAft>
                <a:spcPts val="0"/>
              </a:spcAft>
              <a:buNone/>
            </a:pPr>
            <a:r>
              <a:rPr lang="en" sz="1300">
                <a:latin typeface="Lato"/>
                <a:ea typeface="Lato"/>
                <a:cs typeface="Lato"/>
                <a:sym typeface="Lato"/>
              </a:rPr>
              <a:t>Manages late cards</a:t>
            </a:r>
            <a:endParaRPr sz="1300">
              <a:latin typeface="Lato"/>
              <a:ea typeface="Lato"/>
              <a:cs typeface="Lato"/>
              <a:sym typeface="Lato"/>
            </a:endParaRPr>
          </a:p>
        </p:txBody>
      </p:sp>
      <p:pic>
        <p:nvPicPr>
          <p:cNvPr id="300" name="Google Shape;300;p39"/>
          <p:cNvPicPr preferRelativeResize="0"/>
          <p:nvPr/>
        </p:nvPicPr>
        <p:blipFill>
          <a:blip r:embed="rId3">
            <a:alphaModFix/>
          </a:blip>
          <a:stretch>
            <a:fillRect/>
          </a:stretch>
        </p:blipFill>
        <p:spPr>
          <a:xfrm>
            <a:off x="1578475" y="1303125"/>
            <a:ext cx="1719851" cy="1819673"/>
          </a:xfrm>
          <a:prstGeom prst="rect">
            <a:avLst/>
          </a:prstGeom>
          <a:noFill/>
          <a:ln>
            <a:noFill/>
          </a:ln>
        </p:spPr>
      </p:pic>
      <p:pic>
        <p:nvPicPr>
          <p:cNvPr id="301" name="Google Shape;301;p39"/>
          <p:cNvPicPr preferRelativeResize="0"/>
          <p:nvPr/>
        </p:nvPicPr>
        <p:blipFill>
          <a:blip r:embed="rId4">
            <a:alphaModFix/>
          </a:blip>
          <a:stretch>
            <a:fillRect/>
          </a:stretch>
        </p:blipFill>
        <p:spPr>
          <a:xfrm>
            <a:off x="6099038" y="1303125"/>
            <a:ext cx="1213117" cy="1819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Lessons Learned</a:t>
            </a:r>
            <a:endParaRPr>
              <a:latin typeface="Montserrat"/>
              <a:ea typeface="Montserrat"/>
              <a:cs typeface="Montserrat"/>
              <a:sym typeface="Montserrat"/>
            </a:endParaRPr>
          </a:p>
        </p:txBody>
      </p:sp>
      <p:sp>
        <p:nvSpPr>
          <p:cNvPr id="307" name="Google Shape;307;p40"/>
          <p:cNvSpPr txBox="1"/>
          <p:nvPr/>
        </p:nvSpPr>
        <p:spPr>
          <a:xfrm>
            <a:off x="720000" y="1218625"/>
            <a:ext cx="77040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latin typeface="Lato"/>
                <a:ea typeface="Lato"/>
                <a:cs typeface="Lato"/>
                <a:sym typeface="Lato"/>
              </a:rPr>
              <a:t>We had issues with …</a:t>
            </a:r>
            <a:endParaRPr b="1"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External groups having the different goals and timelines</a:t>
            </a:r>
            <a:endParaRPr sz="1600">
              <a:latin typeface="Lato"/>
              <a:ea typeface="Lato"/>
              <a:cs typeface="Lato"/>
              <a:sym typeface="Lato"/>
            </a:endParaRPr>
          </a:p>
          <a:p>
            <a:pPr indent="-330200" lvl="1" marL="914400" rtl="0" algn="l">
              <a:lnSpc>
                <a:spcPct val="115000"/>
              </a:lnSpc>
              <a:spcBef>
                <a:spcPts val="0"/>
              </a:spcBef>
              <a:spcAft>
                <a:spcPts val="0"/>
              </a:spcAft>
              <a:buSzPts val="1600"/>
              <a:buFont typeface="Lato"/>
              <a:buChar char="○"/>
            </a:pPr>
            <a:r>
              <a:rPr lang="en" sz="1600">
                <a:latin typeface="Lato"/>
                <a:ea typeface="Lato"/>
                <a:cs typeface="Lato"/>
                <a:sym typeface="Lato"/>
              </a:rPr>
              <a:t>Hard to find an overlap for resource allocation</a:t>
            </a:r>
            <a:endParaRPr sz="1600">
              <a:latin typeface="Lato"/>
              <a:ea typeface="Lato"/>
              <a:cs typeface="Lato"/>
              <a:sym typeface="Lato"/>
            </a:endParaRPr>
          </a:p>
        </p:txBody>
      </p:sp>
      <p:cxnSp>
        <p:nvCxnSpPr>
          <p:cNvPr id="308" name="Google Shape;308;p40"/>
          <p:cNvCxnSpPr/>
          <p:nvPr/>
        </p:nvCxnSpPr>
        <p:spPr>
          <a:xfrm>
            <a:off x="487950" y="2746425"/>
            <a:ext cx="8168100" cy="0"/>
          </a:xfrm>
          <a:prstGeom prst="straightConnector1">
            <a:avLst/>
          </a:prstGeom>
          <a:noFill/>
          <a:ln cap="flat" cmpd="sng" w="28575">
            <a:solidFill>
              <a:schemeClr val="dk2"/>
            </a:solidFill>
            <a:prstDash val="solid"/>
            <a:round/>
            <a:headEnd len="med" w="med" type="none"/>
            <a:tailEnd len="med" w="med" type="none"/>
          </a:ln>
        </p:spPr>
      </p:cxnSp>
      <p:sp>
        <p:nvSpPr>
          <p:cNvPr id="309" name="Google Shape;309;p40"/>
          <p:cNvSpPr txBox="1"/>
          <p:nvPr/>
        </p:nvSpPr>
        <p:spPr>
          <a:xfrm>
            <a:off x="720000" y="3277375"/>
            <a:ext cx="7704000" cy="184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latin typeface="Lato"/>
                <a:ea typeface="Lato"/>
                <a:cs typeface="Lato"/>
                <a:sym typeface="Lato"/>
              </a:rPr>
              <a:t>We will…</a:t>
            </a:r>
            <a:endParaRPr b="1"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Be proactive about communication with other teams</a:t>
            </a:r>
            <a:endParaRPr sz="1600">
              <a:latin typeface="Lato"/>
              <a:ea typeface="Lato"/>
              <a:cs typeface="Lato"/>
              <a:sym typeface="Lato"/>
            </a:endParaRPr>
          </a:p>
          <a:p>
            <a:pPr indent="-330200" lvl="1" marL="914400" rtl="0" algn="l">
              <a:lnSpc>
                <a:spcPct val="115000"/>
              </a:lnSpc>
              <a:spcBef>
                <a:spcPts val="0"/>
              </a:spcBef>
              <a:spcAft>
                <a:spcPts val="0"/>
              </a:spcAft>
              <a:buSzPts val="1600"/>
              <a:buFont typeface="Lato"/>
              <a:buChar char="○"/>
            </a:pPr>
            <a:r>
              <a:rPr lang="en" sz="1600">
                <a:latin typeface="Lato"/>
                <a:ea typeface="Lato"/>
                <a:cs typeface="Lato"/>
                <a:sym typeface="Lato"/>
              </a:rPr>
              <a:t>Schedule weekly </a:t>
            </a:r>
            <a:r>
              <a:rPr lang="en" sz="1600">
                <a:latin typeface="Lato"/>
                <a:ea typeface="Lato"/>
                <a:cs typeface="Lato"/>
                <a:sym typeface="Lato"/>
              </a:rPr>
              <a:t>update/support meetings between teams</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Make sure to reiterate our goals and deadlines</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Stay informed about other teams’ goals and deadlines</a:t>
            </a:r>
            <a:endParaRPr sz="1600">
              <a:latin typeface="Lato"/>
              <a:ea typeface="Lato"/>
              <a:cs typeface="Lato"/>
              <a:sym typeface="Lato"/>
            </a:endParaRPr>
          </a:p>
          <a:p>
            <a:pPr indent="-330200" lvl="1" marL="914400" rtl="0" algn="l">
              <a:lnSpc>
                <a:spcPct val="115000"/>
              </a:lnSpc>
              <a:spcBef>
                <a:spcPts val="0"/>
              </a:spcBef>
              <a:spcAft>
                <a:spcPts val="0"/>
              </a:spcAft>
              <a:buSzPts val="1600"/>
              <a:buFont typeface="Lato"/>
              <a:buChar char="○"/>
            </a:pPr>
            <a:r>
              <a:rPr lang="en" sz="1600">
                <a:latin typeface="Lato"/>
                <a:ea typeface="Lato"/>
                <a:cs typeface="Lato"/>
                <a:sym typeface="Lato"/>
              </a:rPr>
              <a:t>Email/Slack regularly with other team members to close the loop</a:t>
            </a:r>
            <a:endParaRPr sz="16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Tools &amp; Methods</a:t>
            </a:r>
            <a:endParaRPr>
              <a:latin typeface="Montserrat"/>
              <a:ea typeface="Montserrat"/>
              <a:cs typeface="Montserrat"/>
              <a:sym typeface="Montserrat"/>
            </a:endParaRPr>
          </a:p>
        </p:txBody>
      </p:sp>
      <p:sp>
        <p:nvSpPr>
          <p:cNvPr id="315" name="Google Shape;315;p41"/>
          <p:cNvSpPr txBox="1"/>
          <p:nvPr/>
        </p:nvSpPr>
        <p:spPr>
          <a:xfrm>
            <a:off x="1736500" y="1747675"/>
            <a:ext cx="2261700" cy="82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Raleway"/>
                <a:ea typeface="Raleway"/>
                <a:cs typeface="Raleway"/>
                <a:sym typeface="Raleway"/>
              </a:rPr>
              <a:t>Weekly refinement meetings</a:t>
            </a:r>
            <a:endParaRPr b="1" sz="1600">
              <a:solidFill>
                <a:schemeClr val="dk1"/>
              </a:solidFill>
              <a:latin typeface="Raleway"/>
              <a:ea typeface="Raleway"/>
              <a:cs typeface="Raleway"/>
              <a:sym typeface="Raleway"/>
            </a:endParaRPr>
          </a:p>
        </p:txBody>
      </p:sp>
      <p:grpSp>
        <p:nvGrpSpPr>
          <p:cNvPr id="316" name="Google Shape;316;p41"/>
          <p:cNvGrpSpPr/>
          <p:nvPr/>
        </p:nvGrpSpPr>
        <p:grpSpPr>
          <a:xfrm>
            <a:off x="5597300" y="3411996"/>
            <a:ext cx="813808" cy="813813"/>
            <a:chOff x="7978465" y="1969392"/>
            <a:chExt cx="361147" cy="360797"/>
          </a:xfrm>
        </p:grpSpPr>
        <p:sp>
          <p:nvSpPr>
            <p:cNvPr id="317" name="Google Shape;317;p41"/>
            <p:cNvSpPr/>
            <p:nvPr/>
          </p:nvSpPr>
          <p:spPr>
            <a:xfrm>
              <a:off x="8136871" y="2285821"/>
              <a:ext cx="44368" cy="44368"/>
            </a:xfrm>
            <a:custGeom>
              <a:rect b="b" l="l" r="r" t="t"/>
              <a:pathLst>
                <a:path extrusionOk="0" h="1394" w="1394">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1"/>
            <p:cNvSpPr/>
            <p:nvPr/>
          </p:nvSpPr>
          <p:spPr>
            <a:xfrm>
              <a:off x="8210010" y="2121719"/>
              <a:ext cx="56112" cy="56112"/>
            </a:xfrm>
            <a:custGeom>
              <a:rect b="b" l="l" r="r" t="t"/>
              <a:pathLst>
                <a:path extrusionOk="0" h="1763" w="1763">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1"/>
            <p:cNvSpPr/>
            <p:nvPr/>
          </p:nvSpPr>
          <p:spPr>
            <a:xfrm>
              <a:off x="8051987" y="2121719"/>
              <a:ext cx="55730" cy="56112"/>
            </a:xfrm>
            <a:custGeom>
              <a:rect b="b" l="l" r="r" t="t"/>
              <a:pathLst>
                <a:path extrusionOk="0" h="1763" w="1751">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1"/>
            <p:cNvSpPr/>
            <p:nvPr/>
          </p:nvSpPr>
          <p:spPr>
            <a:xfrm>
              <a:off x="7978465" y="2285821"/>
              <a:ext cx="44749" cy="44368"/>
            </a:xfrm>
            <a:custGeom>
              <a:rect b="b" l="l" r="r" t="t"/>
              <a:pathLst>
                <a:path extrusionOk="0" h="1394" w="1406">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1"/>
            <p:cNvSpPr/>
            <p:nvPr/>
          </p:nvSpPr>
          <p:spPr>
            <a:xfrm>
              <a:off x="8294894" y="2285821"/>
              <a:ext cx="44718" cy="44368"/>
            </a:xfrm>
            <a:custGeom>
              <a:rect b="b" l="l" r="r" t="t"/>
              <a:pathLst>
                <a:path extrusionOk="0" h="1394" w="1405">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1"/>
            <p:cNvSpPr/>
            <p:nvPr/>
          </p:nvSpPr>
          <p:spPr>
            <a:xfrm>
              <a:off x="8119811" y="1969392"/>
              <a:ext cx="78455" cy="78487"/>
            </a:xfrm>
            <a:custGeom>
              <a:rect b="b" l="l" r="r" t="t"/>
              <a:pathLst>
                <a:path extrusionOk="0" h="2466" w="2465">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1"/>
            <p:cNvSpPr/>
            <p:nvPr/>
          </p:nvSpPr>
          <p:spPr>
            <a:xfrm>
              <a:off x="8012202" y="2189575"/>
              <a:ext cx="134917" cy="89690"/>
            </a:xfrm>
            <a:custGeom>
              <a:rect b="b" l="l" r="r" t="t"/>
              <a:pathLst>
                <a:path extrusionOk="0" h="2818" w="4239">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1"/>
            <p:cNvSpPr/>
            <p:nvPr/>
          </p:nvSpPr>
          <p:spPr>
            <a:xfrm>
              <a:off x="8099346" y="2059973"/>
              <a:ext cx="119385" cy="56016"/>
            </a:xfrm>
            <a:custGeom>
              <a:rect b="b" l="l" r="r" t="t"/>
              <a:pathLst>
                <a:path extrusionOk="0" h="1760" w="3751">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8170194" y="2189925"/>
              <a:ext cx="135331" cy="89849"/>
            </a:xfrm>
            <a:custGeom>
              <a:rect b="b" l="l" r="r" t="t"/>
              <a:pathLst>
                <a:path extrusionOk="0" h="2823" w="4252">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41"/>
          <p:cNvGrpSpPr/>
          <p:nvPr/>
        </p:nvGrpSpPr>
        <p:grpSpPr>
          <a:xfrm>
            <a:off x="1736494" y="3406841"/>
            <a:ext cx="813818" cy="824105"/>
            <a:chOff x="7098912" y="1969392"/>
            <a:chExt cx="359651" cy="361560"/>
          </a:xfrm>
        </p:grpSpPr>
        <p:sp>
          <p:nvSpPr>
            <p:cNvPr id="327" name="Google Shape;327;p41"/>
            <p:cNvSpPr/>
            <p:nvPr/>
          </p:nvSpPr>
          <p:spPr>
            <a:xfrm>
              <a:off x="7098912" y="2127607"/>
              <a:ext cx="134567" cy="202582"/>
            </a:xfrm>
            <a:custGeom>
              <a:rect b="b" l="l" r="r" t="t"/>
              <a:pathLst>
                <a:path extrusionOk="0" h="6365" w="4228">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
            <p:cNvSpPr/>
            <p:nvPr/>
          </p:nvSpPr>
          <p:spPr>
            <a:xfrm>
              <a:off x="7120141" y="2297184"/>
              <a:ext cx="10662" cy="33005"/>
            </a:xfrm>
            <a:custGeom>
              <a:rect b="b" l="l" r="r" t="t"/>
              <a:pathLst>
                <a:path extrusionOk="0" h="1037" w="335">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1"/>
            <p:cNvSpPr/>
            <p:nvPr/>
          </p:nvSpPr>
          <p:spPr>
            <a:xfrm>
              <a:off x="7199360" y="2297184"/>
              <a:ext cx="10248" cy="33005"/>
            </a:xfrm>
            <a:custGeom>
              <a:rect b="b" l="l" r="r" t="t"/>
              <a:pathLst>
                <a:path extrusionOk="0" h="1037" w="322">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1"/>
            <p:cNvSpPr/>
            <p:nvPr/>
          </p:nvSpPr>
          <p:spPr>
            <a:xfrm>
              <a:off x="7357001" y="2165704"/>
              <a:ext cx="56876" cy="17823"/>
            </a:xfrm>
            <a:custGeom>
              <a:rect b="b" l="l" r="r" t="t"/>
              <a:pathLst>
                <a:path extrusionOk="0" h="560" w="1787">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1"/>
            <p:cNvSpPr/>
            <p:nvPr/>
          </p:nvSpPr>
          <p:spPr>
            <a:xfrm>
              <a:off x="7312666" y="2133113"/>
              <a:ext cx="145897" cy="197840"/>
            </a:xfrm>
            <a:custGeom>
              <a:rect b="b" l="l" r="r" t="t"/>
              <a:pathLst>
                <a:path extrusionOk="0" h="6216" w="4584">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1"/>
            <p:cNvSpPr/>
            <p:nvPr/>
          </p:nvSpPr>
          <p:spPr>
            <a:xfrm>
              <a:off x="7340324" y="2291486"/>
              <a:ext cx="10630" cy="38702"/>
            </a:xfrm>
            <a:custGeom>
              <a:rect b="b" l="l" r="r" t="t"/>
              <a:pathLst>
                <a:path extrusionOk="0" h="1216" w="334">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1"/>
            <p:cNvSpPr/>
            <p:nvPr/>
          </p:nvSpPr>
          <p:spPr>
            <a:xfrm>
              <a:off x="7419511" y="2291486"/>
              <a:ext cx="10630" cy="38702"/>
            </a:xfrm>
            <a:custGeom>
              <a:rect b="b" l="l" r="r" t="t"/>
              <a:pathLst>
                <a:path extrusionOk="0" h="1216" w="334">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1"/>
            <p:cNvSpPr/>
            <p:nvPr/>
          </p:nvSpPr>
          <p:spPr>
            <a:xfrm>
              <a:off x="7153878" y="1969392"/>
              <a:ext cx="225498" cy="188355"/>
            </a:xfrm>
            <a:custGeom>
              <a:rect b="b" l="l" r="r" t="t"/>
              <a:pathLst>
                <a:path extrusionOk="0" h="5918" w="7085">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1"/>
            <p:cNvSpPr/>
            <p:nvPr/>
          </p:nvSpPr>
          <p:spPr>
            <a:xfrm>
              <a:off x="7193663" y="2003511"/>
              <a:ext cx="27308" cy="10248"/>
            </a:xfrm>
            <a:custGeom>
              <a:rect b="b" l="l" r="r" t="t"/>
              <a:pathLst>
                <a:path extrusionOk="0" h="322" w="858">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1"/>
            <p:cNvSpPr/>
            <p:nvPr/>
          </p:nvSpPr>
          <p:spPr>
            <a:xfrm>
              <a:off x="7233065" y="2003511"/>
              <a:ext cx="83802" cy="10248"/>
            </a:xfrm>
            <a:custGeom>
              <a:rect b="b" l="l" r="r" t="t"/>
              <a:pathLst>
                <a:path extrusionOk="0" h="322" w="2633">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1"/>
            <p:cNvSpPr/>
            <p:nvPr/>
          </p:nvSpPr>
          <p:spPr>
            <a:xfrm>
              <a:off x="7193281" y="2031933"/>
              <a:ext cx="123936" cy="10248"/>
            </a:xfrm>
            <a:custGeom>
              <a:rect b="b" l="l" r="r" t="t"/>
              <a:pathLst>
                <a:path extrusionOk="0" h="322" w="3894">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1"/>
            <p:cNvSpPr/>
            <p:nvPr/>
          </p:nvSpPr>
          <p:spPr>
            <a:xfrm>
              <a:off x="7193663" y="2059973"/>
              <a:ext cx="83770" cy="10248"/>
            </a:xfrm>
            <a:custGeom>
              <a:rect b="b" l="l" r="r" t="t"/>
              <a:pathLst>
                <a:path extrusionOk="0" h="322" w="2632">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1"/>
            <p:cNvSpPr/>
            <p:nvPr/>
          </p:nvSpPr>
          <p:spPr>
            <a:xfrm>
              <a:off x="7289145" y="2059973"/>
              <a:ext cx="27722" cy="10248"/>
            </a:xfrm>
            <a:custGeom>
              <a:rect b="b" l="l" r="r" t="t"/>
              <a:pathLst>
                <a:path extrusionOk="0" h="322" w="871">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41"/>
          <p:cNvGrpSpPr/>
          <p:nvPr/>
        </p:nvGrpSpPr>
        <p:grpSpPr>
          <a:xfrm>
            <a:off x="4714745" y="1736479"/>
            <a:ext cx="804660" cy="804674"/>
            <a:chOff x="4874902" y="3808799"/>
            <a:chExt cx="345615" cy="350835"/>
          </a:xfrm>
        </p:grpSpPr>
        <p:sp>
          <p:nvSpPr>
            <p:cNvPr id="341" name="Google Shape;341;p41"/>
            <p:cNvSpPr/>
            <p:nvPr/>
          </p:nvSpPr>
          <p:spPr>
            <a:xfrm>
              <a:off x="4874902" y="3808799"/>
              <a:ext cx="345615" cy="350835"/>
            </a:xfrm>
            <a:custGeom>
              <a:rect b="b" l="l" r="r" t="t"/>
              <a:pathLst>
                <a:path extrusionOk="0" h="11023" w="10859">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1"/>
            <p:cNvSpPr/>
            <p:nvPr/>
          </p:nvSpPr>
          <p:spPr>
            <a:xfrm>
              <a:off x="4939321" y="4009630"/>
              <a:ext cx="145929" cy="123618"/>
            </a:xfrm>
            <a:custGeom>
              <a:rect b="b" l="l" r="r" t="t"/>
              <a:pathLst>
                <a:path extrusionOk="0" h="3884" w="4585">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1"/>
            <p:cNvSpPr/>
            <p:nvPr/>
          </p:nvSpPr>
          <p:spPr>
            <a:xfrm>
              <a:off x="4942344" y="3897629"/>
              <a:ext cx="205033" cy="101816"/>
            </a:xfrm>
            <a:custGeom>
              <a:rect b="b" l="l" r="r" t="t"/>
              <a:pathLst>
                <a:path extrusionOk="0" h="3199" w="6442">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1"/>
            <p:cNvSpPr/>
            <p:nvPr/>
          </p:nvSpPr>
          <p:spPr>
            <a:xfrm>
              <a:off x="5092729" y="3950240"/>
              <a:ext cx="84597" cy="175465"/>
            </a:xfrm>
            <a:custGeom>
              <a:rect b="b" l="l" r="r" t="t"/>
              <a:pathLst>
                <a:path extrusionOk="0" h="5513" w="2658">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1"/>
            <p:cNvSpPr/>
            <p:nvPr/>
          </p:nvSpPr>
          <p:spPr>
            <a:xfrm>
              <a:off x="5004886" y="3993717"/>
              <a:ext cx="81478" cy="55348"/>
            </a:xfrm>
            <a:custGeom>
              <a:rect b="b" l="l" r="r" t="t"/>
              <a:pathLst>
                <a:path extrusionOk="0" h="1739" w="256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1"/>
            <p:cNvSpPr/>
            <p:nvPr/>
          </p:nvSpPr>
          <p:spPr>
            <a:xfrm>
              <a:off x="5053391" y="3915262"/>
              <a:ext cx="10630" cy="29982"/>
            </a:xfrm>
            <a:custGeom>
              <a:rect b="b" l="l" r="r" t="t"/>
              <a:pathLst>
                <a:path extrusionOk="0" h="942" w="334">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1"/>
            <p:cNvSpPr/>
            <p:nvPr/>
          </p:nvSpPr>
          <p:spPr>
            <a:xfrm>
              <a:off x="5005236" y="3928216"/>
              <a:ext cx="21261" cy="26894"/>
            </a:xfrm>
            <a:custGeom>
              <a:rect b="b" l="l" r="r" t="t"/>
              <a:pathLst>
                <a:path extrusionOk="0" h="845" w="668">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1"/>
            <p:cNvSpPr/>
            <p:nvPr/>
          </p:nvSpPr>
          <p:spPr>
            <a:xfrm>
              <a:off x="4970766" y="3962876"/>
              <a:ext cx="28454" cy="19510"/>
            </a:xfrm>
            <a:custGeom>
              <a:rect b="b" l="l" r="r" t="t"/>
              <a:pathLst>
                <a:path extrusionOk="0" h="613" w="894">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1"/>
            <p:cNvSpPr/>
            <p:nvPr/>
          </p:nvSpPr>
          <p:spPr>
            <a:xfrm>
              <a:off x="4958258" y="4010012"/>
              <a:ext cx="29982" cy="10248"/>
            </a:xfrm>
            <a:custGeom>
              <a:rect b="b" l="l" r="r" t="t"/>
              <a:pathLst>
                <a:path extrusionOk="0" h="322" w="942">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1"/>
            <p:cNvSpPr/>
            <p:nvPr/>
          </p:nvSpPr>
          <p:spPr>
            <a:xfrm>
              <a:off x="4969239" y="4047601"/>
              <a:ext cx="30363" cy="20051"/>
            </a:xfrm>
            <a:custGeom>
              <a:rect b="b" l="l" r="r" t="t"/>
              <a:pathLst>
                <a:path extrusionOk="0" h="630" w="954">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1"/>
            <p:cNvSpPr/>
            <p:nvPr/>
          </p:nvSpPr>
          <p:spPr>
            <a:xfrm>
              <a:off x="5005236" y="4075641"/>
              <a:ext cx="21261" cy="26862"/>
            </a:xfrm>
            <a:custGeom>
              <a:rect b="b" l="l" r="r" t="t"/>
              <a:pathLst>
                <a:path extrusionOk="0" h="844" w="668">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1"/>
            <p:cNvSpPr/>
            <p:nvPr/>
          </p:nvSpPr>
          <p:spPr>
            <a:xfrm>
              <a:off x="5053391" y="4085794"/>
              <a:ext cx="10630" cy="29982"/>
            </a:xfrm>
            <a:custGeom>
              <a:rect b="b" l="l" r="r" t="t"/>
              <a:pathLst>
                <a:path extrusionOk="0" h="942" w="334">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1"/>
            <p:cNvSpPr/>
            <p:nvPr/>
          </p:nvSpPr>
          <p:spPr>
            <a:xfrm>
              <a:off x="5090501" y="4075641"/>
              <a:ext cx="21261" cy="26894"/>
            </a:xfrm>
            <a:custGeom>
              <a:rect b="b" l="l" r="r" t="t"/>
              <a:pathLst>
                <a:path extrusionOk="0" h="845" w="668">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1"/>
            <p:cNvSpPr/>
            <p:nvPr/>
          </p:nvSpPr>
          <p:spPr>
            <a:xfrm>
              <a:off x="5117809" y="4048142"/>
              <a:ext cx="28454" cy="19510"/>
            </a:xfrm>
            <a:custGeom>
              <a:rect b="b" l="l" r="r" t="t"/>
              <a:pathLst>
                <a:path extrusionOk="0" h="613" w="894">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
            <p:cNvSpPr/>
            <p:nvPr/>
          </p:nvSpPr>
          <p:spPr>
            <a:xfrm>
              <a:off x="5128790" y="4010012"/>
              <a:ext cx="29950" cy="10248"/>
            </a:xfrm>
            <a:custGeom>
              <a:rect b="b" l="l" r="r" t="t"/>
              <a:pathLst>
                <a:path extrusionOk="0" h="322" w="941">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p:nvPr/>
          </p:nvSpPr>
          <p:spPr>
            <a:xfrm>
              <a:off x="5117809" y="3962717"/>
              <a:ext cx="28454" cy="19669"/>
            </a:xfrm>
            <a:custGeom>
              <a:rect b="b" l="l" r="r" t="t"/>
              <a:pathLst>
                <a:path extrusionOk="0" h="618" w="894">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p:nvPr/>
          </p:nvSpPr>
          <p:spPr>
            <a:xfrm>
              <a:off x="5090501" y="3928152"/>
              <a:ext cx="20879" cy="26958"/>
            </a:xfrm>
            <a:custGeom>
              <a:rect b="b" l="l" r="r" t="t"/>
              <a:pathLst>
                <a:path extrusionOk="0" h="847" w="656">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41"/>
          <p:cNvGrpSpPr/>
          <p:nvPr/>
        </p:nvGrpSpPr>
        <p:grpSpPr>
          <a:xfrm>
            <a:off x="814083" y="1683486"/>
            <a:ext cx="731523" cy="888270"/>
            <a:chOff x="1768821" y="3361108"/>
            <a:chExt cx="278739" cy="339073"/>
          </a:xfrm>
        </p:grpSpPr>
        <p:sp>
          <p:nvSpPr>
            <p:cNvPr id="359" name="Google Shape;359;p41"/>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1"/>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1"/>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1"/>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1"/>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1"/>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1"/>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1"/>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41"/>
          <p:cNvSpPr txBox="1"/>
          <p:nvPr/>
        </p:nvSpPr>
        <p:spPr>
          <a:xfrm>
            <a:off x="2625550" y="3406850"/>
            <a:ext cx="2261700" cy="82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Raleway"/>
                <a:ea typeface="Raleway"/>
                <a:cs typeface="Raleway"/>
                <a:sym typeface="Raleway"/>
              </a:rPr>
              <a:t>Daily Standups</a:t>
            </a:r>
            <a:endParaRPr b="1" sz="1600">
              <a:solidFill>
                <a:schemeClr val="dk1"/>
              </a:solidFill>
              <a:latin typeface="Raleway"/>
              <a:ea typeface="Raleway"/>
              <a:cs typeface="Raleway"/>
              <a:sym typeface="Raleway"/>
            </a:endParaRPr>
          </a:p>
        </p:txBody>
      </p:sp>
      <p:sp>
        <p:nvSpPr>
          <p:cNvPr id="371" name="Google Shape;371;p41"/>
          <p:cNvSpPr txBox="1"/>
          <p:nvPr/>
        </p:nvSpPr>
        <p:spPr>
          <a:xfrm>
            <a:off x="5597300" y="1758875"/>
            <a:ext cx="2261700" cy="82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Raleway"/>
                <a:ea typeface="Raleway"/>
                <a:cs typeface="Raleway"/>
                <a:sym typeface="Raleway"/>
              </a:rPr>
              <a:t>Late card system</a:t>
            </a:r>
            <a:endParaRPr b="1" sz="1600">
              <a:solidFill>
                <a:schemeClr val="dk1"/>
              </a:solidFill>
              <a:latin typeface="Raleway"/>
              <a:ea typeface="Raleway"/>
              <a:cs typeface="Raleway"/>
              <a:sym typeface="Raleway"/>
            </a:endParaRPr>
          </a:p>
        </p:txBody>
      </p:sp>
      <p:sp>
        <p:nvSpPr>
          <p:cNvPr id="372" name="Google Shape;372;p41"/>
          <p:cNvSpPr txBox="1"/>
          <p:nvPr/>
        </p:nvSpPr>
        <p:spPr>
          <a:xfrm>
            <a:off x="6502275" y="3406850"/>
            <a:ext cx="2261700" cy="82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Raleway"/>
                <a:ea typeface="Raleway"/>
                <a:cs typeface="Raleway"/>
                <a:sym typeface="Raleway"/>
              </a:rPr>
              <a:t>Dev Flow change</a:t>
            </a:r>
            <a:endParaRPr b="1" sz="1600">
              <a:solidFill>
                <a:schemeClr val="dk1"/>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Tools &amp; Methods</a:t>
            </a:r>
            <a:endParaRPr>
              <a:latin typeface="Montserrat"/>
              <a:ea typeface="Montserrat"/>
              <a:cs typeface="Montserrat"/>
              <a:sym typeface="Montserrat"/>
            </a:endParaRPr>
          </a:p>
        </p:txBody>
      </p:sp>
      <p:sp>
        <p:nvSpPr>
          <p:cNvPr id="378" name="Google Shape;378;p42"/>
          <p:cNvSpPr txBox="1"/>
          <p:nvPr/>
        </p:nvSpPr>
        <p:spPr>
          <a:xfrm>
            <a:off x="720000" y="1218625"/>
            <a:ext cx="7704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Lato"/>
                <a:ea typeface="Lato"/>
                <a:cs typeface="Lato"/>
                <a:sym typeface="Lato"/>
              </a:rPr>
              <a:t>We love Notion!</a:t>
            </a:r>
            <a:endParaRPr sz="1600">
              <a:latin typeface="Lato"/>
              <a:ea typeface="Lato"/>
              <a:cs typeface="Lato"/>
              <a:sym typeface="Lato"/>
            </a:endParaRPr>
          </a:p>
        </p:txBody>
      </p:sp>
      <p:pic>
        <p:nvPicPr>
          <p:cNvPr id="379" name="Google Shape;379;p42"/>
          <p:cNvPicPr preferRelativeResize="0"/>
          <p:nvPr/>
        </p:nvPicPr>
        <p:blipFill>
          <a:blip r:embed="rId3">
            <a:alphaModFix/>
          </a:blip>
          <a:stretch>
            <a:fillRect/>
          </a:stretch>
        </p:blipFill>
        <p:spPr>
          <a:xfrm>
            <a:off x="438975" y="1821750"/>
            <a:ext cx="2138037" cy="2710425"/>
          </a:xfrm>
          <a:prstGeom prst="rect">
            <a:avLst/>
          </a:prstGeom>
          <a:noFill/>
          <a:ln>
            <a:noFill/>
          </a:ln>
        </p:spPr>
      </p:pic>
      <p:pic>
        <p:nvPicPr>
          <p:cNvPr id="380" name="Google Shape;380;p42"/>
          <p:cNvPicPr preferRelativeResize="0"/>
          <p:nvPr/>
        </p:nvPicPr>
        <p:blipFill>
          <a:blip r:embed="rId4">
            <a:alphaModFix/>
          </a:blip>
          <a:stretch>
            <a:fillRect/>
          </a:stretch>
        </p:blipFill>
        <p:spPr>
          <a:xfrm>
            <a:off x="2727875" y="1821750"/>
            <a:ext cx="6211626" cy="27104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ph type="title"/>
          </p:nvPr>
        </p:nvSpPr>
        <p:spPr>
          <a:xfrm>
            <a:off x="4316350" y="1389769"/>
            <a:ext cx="3780000" cy="18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latin typeface="Montserrat"/>
                <a:ea typeface="Montserrat"/>
                <a:cs typeface="Montserrat"/>
                <a:sym typeface="Montserrat"/>
              </a:rPr>
              <a:t>Project Description</a:t>
            </a:r>
            <a:endParaRPr sz="3800">
              <a:latin typeface="Montserrat"/>
              <a:ea typeface="Montserrat"/>
              <a:cs typeface="Montserrat"/>
              <a:sym typeface="Montserrat"/>
            </a:endParaRPr>
          </a:p>
        </p:txBody>
      </p:sp>
      <p:sp>
        <p:nvSpPr>
          <p:cNvPr id="184" name="Google Shape;184;p25"/>
          <p:cNvSpPr txBox="1"/>
          <p:nvPr/>
        </p:nvSpPr>
        <p:spPr>
          <a:xfrm>
            <a:off x="875950" y="3559175"/>
            <a:ext cx="336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rgbClr val="C2D4A1"/>
                </a:solidFill>
                <a:latin typeface="Lato"/>
                <a:ea typeface="Lato"/>
                <a:cs typeface="Lato"/>
                <a:sym typeface="Lato"/>
                <a:hlinkClick r:id="rId3">
                  <a:extLst>
                    <a:ext uri="{A12FA001-AC4F-418D-AE19-62706E023703}">
                      <ahyp:hlinkClr val="tx"/>
                    </a:ext>
                  </a:extLst>
                </a:hlinkClick>
              </a:rPr>
              <a:t>Oregon Department of Agriculture</a:t>
            </a:r>
            <a:endParaRPr>
              <a:solidFill>
                <a:srgbClr val="C2D4A1"/>
              </a:solidFill>
              <a:latin typeface="Lato"/>
              <a:ea typeface="Lato"/>
              <a:cs typeface="Lato"/>
              <a:sym typeface="Lato"/>
            </a:endParaRPr>
          </a:p>
        </p:txBody>
      </p:sp>
      <p:pic>
        <p:nvPicPr>
          <p:cNvPr id="185" name="Google Shape;185;p25"/>
          <p:cNvPicPr preferRelativeResize="0"/>
          <p:nvPr/>
        </p:nvPicPr>
        <p:blipFill>
          <a:blip r:embed="rId4">
            <a:alphaModFix/>
          </a:blip>
          <a:stretch>
            <a:fillRect/>
          </a:stretch>
        </p:blipFill>
        <p:spPr>
          <a:xfrm>
            <a:off x="953773" y="1389778"/>
            <a:ext cx="3362575" cy="2242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Tools &amp; Methods</a:t>
            </a:r>
            <a:endParaRPr>
              <a:latin typeface="Montserrat"/>
              <a:ea typeface="Montserrat"/>
              <a:cs typeface="Montserrat"/>
              <a:sym typeface="Montserrat"/>
            </a:endParaRPr>
          </a:p>
        </p:txBody>
      </p:sp>
      <p:sp>
        <p:nvSpPr>
          <p:cNvPr id="386" name="Google Shape;386;p43"/>
          <p:cNvSpPr txBox="1"/>
          <p:nvPr/>
        </p:nvSpPr>
        <p:spPr>
          <a:xfrm>
            <a:off x="720000" y="1218625"/>
            <a:ext cx="7704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Lato"/>
                <a:ea typeface="Lato"/>
                <a:cs typeface="Lato"/>
                <a:sym typeface="Lato"/>
              </a:rPr>
              <a:t>We love Notion!</a:t>
            </a:r>
            <a:endParaRPr sz="1600">
              <a:latin typeface="Lato"/>
              <a:ea typeface="Lato"/>
              <a:cs typeface="Lato"/>
              <a:sym typeface="Lato"/>
            </a:endParaRPr>
          </a:p>
        </p:txBody>
      </p:sp>
      <p:pic>
        <p:nvPicPr>
          <p:cNvPr id="387" name="Google Shape;387;p43"/>
          <p:cNvPicPr preferRelativeResize="0"/>
          <p:nvPr/>
        </p:nvPicPr>
        <p:blipFill>
          <a:blip r:embed="rId3">
            <a:alphaModFix/>
          </a:blip>
          <a:stretch>
            <a:fillRect/>
          </a:stretch>
        </p:blipFill>
        <p:spPr>
          <a:xfrm>
            <a:off x="438975" y="1821750"/>
            <a:ext cx="2138037" cy="2710425"/>
          </a:xfrm>
          <a:prstGeom prst="rect">
            <a:avLst/>
          </a:prstGeom>
          <a:noFill/>
          <a:ln>
            <a:noFill/>
          </a:ln>
        </p:spPr>
      </p:pic>
      <p:pic>
        <p:nvPicPr>
          <p:cNvPr id="388" name="Google Shape;388;p43"/>
          <p:cNvPicPr preferRelativeResize="0"/>
          <p:nvPr/>
        </p:nvPicPr>
        <p:blipFill>
          <a:blip r:embed="rId4">
            <a:alphaModFix/>
          </a:blip>
          <a:stretch>
            <a:fillRect/>
          </a:stretch>
        </p:blipFill>
        <p:spPr>
          <a:xfrm>
            <a:off x="2724912" y="1821750"/>
            <a:ext cx="5718933" cy="3158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Tools &amp; Methods</a:t>
            </a:r>
            <a:endParaRPr>
              <a:latin typeface="Montserrat"/>
              <a:ea typeface="Montserrat"/>
              <a:cs typeface="Montserrat"/>
              <a:sym typeface="Montserrat"/>
            </a:endParaRPr>
          </a:p>
        </p:txBody>
      </p:sp>
      <p:sp>
        <p:nvSpPr>
          <p:cNvPr id="394" name="Google Shape;394;p44"/>
          <p:cNvSpPr txBox="1"/>
          <p:nvPr/>
        </p:nvSpPr>
        <p:spPr>
          <a:xfrm>
            <a:off x="720000" y="1218625"/>
            <a:ext cx="7704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Lato"/>
                <a:ea typeface="Lato"/>
                <a:cs typeface="Lato"/>
                <a:sym typeface="Lato"/>
              </a:rPr>
              <a:t>We love Notion!</a:t>
            </a:r>
            <a:endParaRPr sz="1600">
              <a:latin typeface="Lato"/>
              <a:ea typeface="Lato"/>
              <a:cs typeface="Lato"/>
              <a:sym typeface="Lato"/>
            </a:endParaRPr>
          </a:p>
        </p:txBody>
      </p:sp>
      <p:pic>
        <p:nvPicPr>
          <p:cNvPr id="395" name="Google Shape;395;p44"/>
          <p:cNvPicPr preferRelativeResize="0"/>
          <p:nvPr/>
        </p:nvPicPr>
        <p:blipFill>
          <a:blip r:embed="rId3">
            <a:alphaModFix/>
          </a:blip>
          <a:stretch>
            <a:fillRect/>
          </a:stretch>
        </p:blipFill>
        <p:spPr>
          <a:xfrm>
            <a:off x="438975" y="1821750"/>
            <a:ext cx="2138037" cy="2710425"/>
          </a:xfrm>
          <a:prstGeom prst="rect">
            <a:avLst/>
          </a:prstGeom>
          <a:noFill/>
          <a:ln>
            <a:noFill/>
          </a:ln>
        </p:spPr>
      </p:pic>
      <p:pic>
        <p:nvPicPr>
          <p:cNvPr id="396" name="Google Shape;396;p44"/>
          <p:cNvPicPr preferRelativeResize="0"/>
          <p:nvPr/>
        </p:nvPicPr>
        <p:blipFill>
          <a:blip r:embed="rId4">
            <a:alphaModFix/>
          </a:blip>
          <a:stretch>
            <a:fillRect/>
          </a:stretch>
        </p:blipFill>
        <p:spPr>
          <a:xfrm>
            <a:off x="2729412" y="1832725"/>
            <a:ext cx="6262189" cy="27036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Tools &amp; Methods</a:t>
            </a:r>
            <a:endParaRPr>
              <a:latin typeface="Montserrat"/>
              <a:ea typeface="Montserrat"/>
              <a:cs typeface="Montserrat"/>
              <a:sym typeface="Montserrat"/>
            </a:endParaRPr>
          </a:p>
        </p:txBody>
      </p:sp>
      <p:sp>
        <p:nvSpPr>
          <p:cNvPr id="402" name="Google Shape;402;p45"/>
          <p:cNvSpPr txBox="1"/>
          <p:nvPr/>
        </p:nvSpPr>
        <p:spPr>
          <a:xfrm>
            <a:off x="720000" y="1218625"/>
            <a:ext cx="7704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Lato"/>
                <a:ea typeface="Lato"/>
                <a:cs typeface="Lato"/>
                <a:sym typeface="Lato"/>
              </a:rPr>
              <a:t>We love Notion!</a:t>
            </a:r>
            <a:endParaRPr sz="1600">
              <a:latin typeface="Lato"/>
              <a:ea typeface="Lato"/>
              <a:cs typeface="Lato"/>
              <a:sym typeface="Lato"/>
            </a:endParaRPr>
          </a:p>
        </p:txBody>
      </p:sp>
      <p:pic>
        <p:nvPicPr>
          <p:cNvPr id="403" name="Google Shape;403;p45"/>
          <p:cNvPicPr preferRelativeResize="0"/>
          <p:nvPr/>
        </p:nvPicPr>
        <p:blipFill>
          <a:blip r:embed="rId3">
            <a:alphaModFix/>
          </a:blip>
          <a:stretch>
            <a:fillRect/>
          </a:stretch>
        </p:blipFill>
        <p:spPr>
          <a:xfrm>
            <a:off x="438975" y="1821750"/>
            <a:ext cx="2138037" cy="2710425"/>
          </a:xfrm>
          <a:prstGeom prst="rect">
            <a:avLst/>
          </a:prstGeom>
          <a:noFill/>
          <a:ln>
            <a:noFill/>
          </a:ln>
        </p:spPr>
      </p:pic>
      <p:pic>
        <p:nvPicPr>
          <p:cNvPr id="404" name="Google Shape;404;p45"/>
          <p:cNvPicPr preferRelativeResize="0"/>
          <p:nvPr/>
        </p:nvPicPr>
        <p:blipFill>
          <a:blip r:embed="rId4">
            <a:alphaModFix/>
          </a:blip>
          <a:stretch>
            <a:fillRect/>
          </a:stretch>
        </p:blipFill>
        <p:spPr>
          <a:xfrm>
            <a:off x="2729400" y="1821740"/>
            <a:ext cx="6262200" cy="22647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Tools &amp; Methods</a:t>
            </a:r>
            <a:endParaRPr>
              <a:latin typeface="Montserrat"/>
              <a:ea typeface="Montserrat"/>
              <a:cs typeface="Montserrat"/>
              <a:sym typeface="Montserrat"/>
            </a:endParaRPr>
          </a:p>
        </p:txBody>
      </p:sp>
      <p:sp>
        <p:nvSpPr>
          <p:cNvPr id="410" name="Google Shape;410;p46"/>
          <p:cNvSpPr txBox="1"/>
          <p:nvPr/>
        </p:nvSpPr>
        <p:spPr>
          <a:xfrm>
            <a:off x="720000" y="1218625"/>
            <a:ext cx="7704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Lato"/>
                <a:ea typeface="Lato"/>
                <a:cs typeface="Lato"/>
                <a:sym typeface="Lato"/>
              </a:rPr>
              <a:t>Google Drive</a:t>
            </a:r>
            <a:endParaRPr sz="1600">
              <a:latin typeface="Lato"/>
              <a:ea typeface="Lato"/>
              <a:cs typeface="Lato"/>
              <a:sym typeface="Lato"/>
            </a:endParaRPr>
          </a:p>
        </p:txBody>
      </p:sp>
      <p:pic>
        <p:nvPicPr>
          <p:cNvPr id="411" name="Google Shape;411;p46"/>
          <p:cNvPicPr preferRelativeResize="0"/>
          <p:nvPr/>
        </p:nvPicPr>
        <p:blipFill>
          <a:blip r:embed="rId3">
            <a:alphaModFix/>
          </a:blip>
          <a:stretch>
            <a:fillRect/>
          </a:stretch>
        </p:blipFill>
        <p:spPr>
          <a:xfrm>
            <a:off x="988725" y="1726050"/>
            <a:ext cx="7166535" cy="31583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Schedule</a:t>
            </a:r>
            <a:endParaRPr>
              <a:latin typeface="Montserrat"/>
              <a:ea typeface="Montserrat"/>
              <a:cs typeface="Montserrat"/>
              <a:sym typeface="Montserrat"/>
            </a:endParaRPr>
          </a:p>
        </p:txBody>
      </p:sp>
      <p:pic>
        <p:nvPicPr>
          <p:cNvPr id="417" name="Google Shape;417;p47"/>
          <p:cNvPicPr preferRelativeResize="0"/>
          <p:nvPr/>
        </p:nvPicPr>
        <p:blipFill rotWithShape="1">
          <a:blip r:embed="rId3">
            <a:alphaModFix/>
          </a:blip>
          <a:srcRect b="0" l="0" r="78130" t="0"/>
          <a:stretch/>
        </p:blipFill>
        <p:spPr>
          <a:xfrm>
            <a:off x="1136550" y="1224750"/>
            <a:ext cx="1640175" cy="3726500"/>
          </a:xfrm>
          <a:prstGeom prst="rect">
            <a:avLst/>
          </a:prstGeom>
          <a:noFill/>
          <a:ln>
            <a:noFill/>
          </a:ln>
        </p:spPr>
      </p:pic>
      <p:pic>
        <p:nvPicPr>
          <p:cNvPr id="418" name="Google Shape;418;p47"/>
          <p:cNvPicPr preferRelativeResize="0"/>
          <p:nvPr/>
        </p:nvPicPr>
        <p:blipFill rotWithShape="1">
          <a:blip r:embed="rId3">
            <a:alphaModFix/>
          </a:blip>
          <a:srcRect b="0" l="29646" r="0" t="0"/>
          <a:stretch/>
        </p:blipFill>
        <p:spPr>
          <a:xfrm>
            <a:off x="2776722" y="1224750"/>
            <a:ext cx="5276225" cy="3726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Schedule</a:t>
            </a:r>
            <a:endParaRPr/>
          </a:p>
        </p:txBody>
      </p:sp>
      <p:sp>
        <p:nvSpPr>
          <p:cNvPr id="424" name="Google Shape;424;p48"/>
          <p:cNvSpPr txBox="1"/>
          <p:nvPr/>
        </p:nvSpPr>
        <p:spPr>
          <a:xfrm>
            <a:off x="5193875" y="1545675"/>
            <a:ext cx="2565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ato"/>
                <a:ea typeface="Lato"/>
                <a:cs typeface="Lato"/>
                <a:sym typeface="Lato"/>
              </a:rPr>
              <a:t>Integration + Testing</a:t>
            </a:r>
            <a:endParaRPr sz="1800">
              <a:solidFill>
                <a:schemeClr val="dk1"/>
              </a:solidFill>
              <a:latin typeface="Lato"/>
              <a:ea typeface="Lato"/>
              <a:cs typeface="Lato"/>
              <a:sym typeface="Lato"/>
            </a:endParaRPr>
          </a:p>
        </p:txBody>
      </p:sp>
      <p:sp>
        <p:nvSpPr>
          <p:cNvPr id="425" name="Google Shape;425;p48"/>
          <p:cNvSpPr txBox="1"/>
          <p:nvPr/>
        </p:nvSpPr>
        <p:spPr>
          <a:xfrm>
            <a:off x="2043275" y="1545688"/>
            <a:ext cx="1975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ato"/>
                <a:ea typeface="Lato"/>
                <a:cs typeface="Lato"/>
                <a:sym typeface="Lato"/>
              </a:rPr>
              <a:t>Development</a:t>
            </a:r>
            <a:endParaRPr sz="1800">
              <a:solidFill>
                <a:schemeClr val="dk1"/>
              </a:solidFill>
              <a:latin typeface="Lato"/>
              <a:ea typeface="Lato"/>
              <a:cs typeface="Lato"/>
              <a:sym typeface="Lato"/>
            </a:endParaRPr>
          </a:p>
        </p:txBody>
      </p:sp>
      <p:sp>
        <p:nvSpPr>
          <p:cNvPr id="426" name="Google Shape;426;p48"/>
          <p:cNvSpPr txBox="1"/>
          <p:nvPr/>
        </p:nvSpPr>
        <p:spPr>
          <a:xfrm>
            <a:off x="3736925" y="1112188"/>
            <a:ext cx="197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Lato"/>
                <a:ea typeface="Lato"/>
                <a:cs typeface="Lato"/>
                <a:sym typeface="Lato"/>
              </a:rPr>
              <a:t>Milestones</a:t>
            </a:r>
            <a:endParaRPr b="1" sz="2000">
              <a:solidFill>
                <a:schemeClr val="dk1"/>
              </a:solidFill>
              <a:latin typeface="Lato"/>
              <a:ea typeface="Lato"/>
              <a:cs typeface="Lato"/>
              <a:sym typeface="Lato"/>
            </a:endParaRPr>
          </a:p>
        </p:txBody>
      </p:sp>
      <p:cxnSp>
        <p:nvCxnSpPr>
          <p:cNvPr id="427" name="Google Shape;427;p48"/>
          <p:cNvCxnSpPr/>
          <p:nvPr/>
        </p:nvCxnSpPr>
        <p:spPr>
          <a:xfrm>
            <a:off x="4571996" y="2106875"/>
            <a:ext cx="0" cy="2747100"/>
          </a:xfrm>
          <a:prstGeom prst="straightConnector1">
            <a:avLst/>
          </a:prstGeom>
          <a:noFill/>
          <a:ln cap="flat" cmpd="sng" w="19050">
            <a:solidFill>
              <a:schemeClr val="dk2"/>
            </a:solidFill>
            <a:prstDash val="solid"/>
            <a:round/>
            <a:headEnd len="med" w="med" type="none"/>
            <a:tailEnd len="med" w="med" type="none"/>
          </a:ln>
        </p:spPr>
      </p:cxnSp>
      <p:grpSp>
        <p:nvGrpSpPr>
          <p:cNvPr id="428" name="Google Shape;428;p48"/>
          <p:cNvGrpSpPr/>
          <p:nvPr/>
        </p:nvGrpSpPr>
        <p:grpSpPr>
          <a:xfrm>
            <a:off x="5145725" y="2108275"/>
            <a:ext cx="2613150" cy="431100"/>
            <a:chOff x="3710499" y="4441000"/>
            <a:chExt cx="2613150" cy="431100"/>
          </a:xfrm>
        </p:grpSpPr>
        <p:sp>
          <p:nvSpPr>
            <p:cNvPr id="429" name="Google Shape;429;p48"/>
            <p:cNvSpPr/>
            <p:nvPr/>
          </p:nvSpPr>
          <p:spPr>
            <a:xfrm>
              <a:off x="3758649" y="4453650"/>
              <a:ext cx="2565000" cy="405300"/>
            </a:xfrm>
            <a:prstGeom prst="roundRect">
              <a:avLst>
                <a:gd fmla="val 16667" name="adj"/>
              </a:avLst>
            </a:prstGeom>
            <a:solidFill>
              <a:srgbClr val="E4F0CE"/>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300">
                <a:solidFill>
                  <a:srgbClr val="191919"/>
                </a:solidFill>
                <a:latin typeface="Lato"/>
                <a:ea typeface="Lato"/>
                <a:cs typeface="Lato"/>
                <a:sym typeface="Lato"/>
              </a:endParaRPr>
            </a:p>
          </p:txBody>
        </p:sp>
        <p:sp>
          <p:nvSpPr>
            <p:cNvPr id="430" name="Google Shape;430;p48"/>
            <p:cNvSpPr txBox="1"/>
            <p:nvPr/>
          </p:nvSpPr>
          <p:spPr>
            <a:xfrm>
              <a:off x="3710499" y="4441000"/>
              <a:ext cx="866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ato"/>
                  <a:ea typeface="Lato"/>
                  <a:cs typeface="Lato"/>
                  <a:sym typeface="Lato"/>
                </a:rPr>
                <a:t>11</a:t>
              </a:r>
              <a:r>
                <a:rPr b="1" lang="en" sz="1600">
                  <a:solidFill>
                    <a:schemeClr val="dk1"/>
                  </a:solidFill>
                  <a:latin typeface="Lato"/>
                  <a:ea typeface="Lato"/>
                  <a:cs typeface="Lato"/>
                  <a:sym typeface="Lato"/>
                </a:rPr>
                <a:t>/15</a:t>
              </a:r>
              <a:endParaRPr/>
            </a:p>
          </p:txBody>
        </p:sp>
      </p:grpSp>
      <p:grpSp>
        <p:nvGrpSpPr>
          <p:cNvPr id="431" name="Google Shape;431;p48"/>
          <p:cNvGrpSpPr/>
          <p:nvPr/>
        </p:nvGrpSpPr>
        <p:grpSpPr>
          <a:xfrm>
            <a:off x="5145713" y="2575563"/>
            <a:ext cx="2613151" cy="441975"/>
            <a:chOff x="3666999" y="4437163"/>
            <a:chExt cx="2613151" cy="441975"/>
          </a:xfrm>
        </p:grpSpPr>
        <p:sp>
          <p:nvSpPr>
            <p:cNvPr id="432" name="Google Shape;432;p48"/>
            <p:cNvSpPr/>
            <p:nvPr/>
          </p:nvSpPr>
          <p:spPr>
            <a:xfrm>
              <a:off x="3715150" y="4473838"/>
              <a:ext cx="2565000" cy="405300"/>
            </a:xfrm>
            <a:prstGeom prst="roundRect">
              <a:avLst>
                <a:gd fmla="val 16667" name="adj"/>
              </a:avLst>
            </a:prstGeom>
            <a:solidFill>
              <a:srgbClr val="E4F0CE"/>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300">
                <a:solidFill>
                  <a:srgbClr val="191919"/>
                </a:solidFill>
                <a:latin typeface="Lato"/>
                <a:ea typeface="Lato"/>
                <a:cs typeface="Lato"/>
                <a:sym typeface="Lato"/>
              </a:endParaRPr>
            </a:p>
          </p:txBody>
        </p:sp>
        <p:sp>
          <p:nvSpPr>
            <p:cNvPr id="433" name="Google Shape;433;p48"/>
            <p:cNvSpPr txBox="1"/>
            <p:nvPr/>
          </p:nvSpPr>
          <p:spPr>
            <a:xfrm>
              <a:off x="3666999" y="4437163"/>
              <a:ext cx="78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ato"/>
                  <a:ea typeface="Lato"/>
                  <a:cs typeface="Lato"/>
                  <a:sym typeface="Lato"/>
                </a:rPr>
                <a:t>11/15</a:t>
              </a:r>
              <a:endParaRPr/>
            </a:p>
          </p:txBody>
        </p:sp>
      </p:grpSp>
      <p:grpSp>
        <p:nvGrpSpPr>
          <p:cNvPr id="434" name="Google Shape;434;p48"/>
          <p:cNvGrpSpPr/>
          <p:nvPr/>
        </p:nvGrpSpPr>
        <p:grpSpPr>
          <a:xfrm>
            <a:off x="5145725" y="3115825"/>
            <a:ext cx="2613151" cy="431100"/>
            <a:chOff x="3710499" y="4439850"/>
            <a:chExt cx="2613151" cy="431100"/>
          </a:xfrm>
        </p:grpSpPr>
        <p:sp>
          <p:nvSpPr>
            <p:cNvPr id="435" name="Google Shape;435;p48"/>
            <p:cNvSpPr/>
            <p:nvPr/>
          </p:nvSpPr>
          <p:spPr>
            <a:xfrm>
              <a:off x="3758650" y="4453650"/>
              <a:ext cx="2565000" cy="405300"/>
            </a:xfrm>
            <a:prstGeom prst="roundRect">
              <a:avLst>
                <a:gd fmla="val 16667" name="adj"/>
              </a:avLst>
            </a:prstGeom>
            <a:solidFill>
              <a:srgbClr val="E4F0CE"/>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300">
                <a:solidFill>
                  <a:srgbClr val="191919"/>
                </a:solidFill>
                <a:latin typeface="Lato"/>
                <a:ea typeface="Lato"/>
                <a:cs typeface="Lato"/>
                <a:sym typeface="Lato"/>
              </a:endParaRPr>
            </a:p>
          </p:txBody>
        </p:sp>
        <p:sp>
          <p:nvSpPr>
            <p:cNvPr id="436" name="Google Shape;436;p48"/>
            <p:cNvSpPr txBox="1"/>
            <p:nvPr/>
          </p:nvSpPr>
          <p:spPr>
            <a:xfrm>
              <a:off x="3710499" y="4439850"/>
              <a:ext cx="77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ato"/>
                  <a:ea typeface="Lato"/>
                  <a:cs typeface="Lato"/>
                  <a:sym typeface="Lato"/>
                </a:rPr>
                <a:t>11</a:t>
              </a:r>
              <a:r>
                <a:rPr b="1" lang="en" sz="1600">
                  <a:solidFill>
                    <a:schemeClr val="dk1"/>
                  </a:solidFill>
                  <a:latin typeface="Lato"/>
                  <a:ea typeface="Lato"/>
                  <a:cs typeface="Lato"/>
                  <a:sym typeface="Lato"/>
                </a:rPr>
                <a:t>/17</a:t>
              </a:r>
              <a:endParaRPr/>
            </a:p>
          </p:txBody>
        </p:sp>
      </p:grpSp>
      <p:grpSp>
        <p:nvGrpSpPr>
          <p:cNvPr id="437" name="Google Shape;437;p48"/>
          <p:cNvGrpSpPr/>
          <p:nvPr/>
        </p:nvGrpSpPr>
        <p:grpSpPr>
          <a:xfrm>
            <a:off x="1948388" y="3061325"/>
            <a:ext cx="2565001" cy="431100"/>
            <a:chOff x="3758649" y="4436600"/>
            <a:chExt cx="2565001" cy="431100"/>
          </a:xfrm>
        </p:grpSpPr>
        <p:sp>
          <p:nvSpPr>
            <p:cNvPr id="438" name="Google Shape;438;p48"/>
            <p:cNvSpPr/>
            <p:nvPr/>
          </p:nvSpPr>
          <p:spPr>
            <a:xfrm>
              <a:off x="3758650" y="4453650"/>
              <a:ext cx="2565000" cy="405300"/>
            </a:xfrm>
            <a:prstGeom prst="roundRect">
              <a:avLst>
                <a:gd fmla="val 16667" name="adj"/>
              </a:avLst>
            </a:prstGeom>
            <a:solidFill>
              <a:srgbClr val="E4F0CE"/>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191919"/>
                  </a:solidFill>
                  <a:latin typeface="Lato"/>
                  <a:ea typeface="Lato"/>
                  <a:cs typeface="Lato"/>
                  <a:sym typeface="Lato"/>
                </a:rPr>
                <a:t>                  Perception Complete</a:t>
              </a:r>
              <a:endParaRPr sz="1300">
                <a:solidFill>
                  <a:srgbClr val="191919"/>
                </a:solidFill>
                <a:latin typeface="Lato"/>
                <a:ea typeface="Lato"/>
                <a:cs typeface="Lato"/>
                <a:sym typeface="Lato"/>
              </a:endParaRPr>
            </a:p>
          </p:txBody>
        </p:sp>
        <p:sp>
          <p:nvSpPr>
            <p:cNvPr id="439" name="Google Shape;439;p48"/>
            <p:cNvSpPr txBox="1"/>
            <p:nvPr/>
          </p:nvSpPr>
          <p:spPr>
            <a:xfrm>
              <a:off x="3758649" y="4436600"/>
              <a:ext cx="98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ato"/>
                  <a:ea typeface="Lato"/>
                  <a:cs typeface="Lato"/>
                  <a:sym typeface="Lato"/>
                </a:rPr>
                <a:t>10/23   </a:t>
              </a:r>
              <a:endParaRPr/>
            </a:p>
          </p:txBody>
        </p:sp>
      </p:grpSp>
      <p:grpSp>
        <p:nvGrpSpPr>
          <p:cNvPr id="440" name="Google Shape;440;p48"/>
          <p:cNvGrpSpPr/>
          <p:nvPr/>
        </p:nvGrpSpPr>
        <p:grpSpPr>
          <a:xfrm>
            <a:off x="1948387" y="3529200"/>
            <a:ext cx="2565001" cy="431100"/>
            <a:chOff x="3758649" y="4436600"/>
            <a:chExt cx="2565001" cy="431100"/>
          </a:xfrm>
        </p:grpSpPr>
        <p:sp>
          <p:nvSpPr>
            <p:cNvPr id="441" name="Google Shape;441;p48"/>
            <p:cNvSpPr/>
            <p:nvPr/>
          </p:nvSpPr>
          <p:spPr>
            <a:xfrm>
              <a:off x="3758650" y="4453650"/>
              <a:ext cx="2565000" cy="405300"/>
            </a:xfrm>
            <a:prstGeom prst="roundRect">
              <a:avLst>
                <a:gd fmla="val 16667" name="adj"/>
              </a:avLst>
            </a:prstGeom>
            <a:solidFill>
              <a:srgbClr val="E4F0CE"/>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300">
                  <a:solidFill>
                    <a:srgbClr val="191919"/>
                  </a:solidFill>
                  <a:latin typeface="Lato"/>
                  <a:ea typeface="Lato"/>
                  <a:cs typeface="Lato"/>
                  <a:sym typeface="Lato"/>
                </a:rPr>
                <a:t>   Manipulation Complete</a:t>
              </a:r>
              <a:endParaRPr sz="1300">
                <a:solidFill>
                  <a:srgbClr val="191919"/>
                </a:solidFill>
                <a:latin typeface="Lato"/>
                <a:ea typeface="Lato"/>
                <a:cs typeface="Lato"/>
                <a:sym typeface="Lato"/>
              </a:endParaRPr>
            </a:p>
          </p:txBody>
        </p:sp>
        <p:sp>
          <p:nvSpPr>
            <p:cNvPr id="442" name="Google Shape;442;p48"/>
            <p:cNvSpPr txBox="1"/>
            <p:nvPr/>
          </p:nvSpPr>
          <p:spPr>
            <a:xfrm>
              <a:off x="3758649" y="4436600"/>
              <a:ext cx="82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ato"/>
                  <a:ea typeface="Lato"/>
                  <a:cs typeface="Lato"/>
                  <a:sym typeface="Lato"/>
                </a:rPr>
                <a:t>10/23</a:t>
              </a:r>
              <a:endParaRPr/>
            </a:p>
          </p:txBody>
        </p:sp>
      </p:grpSp>
      <p:grpSp>
        <p:nvGrpSpPr>
          <p:cNvPr id="443" name="Google Shape;443;p48"/>
          <p:cNvGrpSpPr/>
          <p:nvPr/>
        </p:nvGrpSpPr>
        <p:grpSpPr>
          <a:xfrm>
            <a:off x="1948387" y="3997075"/>
            <a:ext cx="2565001" cy="431100"/>
            <a:chOff x="3758649" y="4436600"/>
            <a:chExt cx="2565001" cy="431100"/>
          </a:xfrm>
        </p:grpSpPr>
        <p:sp>
          <p:nvSpPr>
            <p:cNvPr id="444" name="Google Shape;444;p48"/>
            <p:cNvSpPr/>
            <p:nvPr/>
          </p:nvSpPr>
          <p:spPr>
            <a:xfrm>
              <a:off x="3758650" y="4453650"/>
              <a:ext cx="2565000" cy="405300"/>
            </a:xfrm>
            <a:prstGeom prst="roundRect">
              <a:avLst>
                <a:gd fmla="val 16667" name="adj"/>
              </a:avLst>
            </a:prstGeom>
            <a:solidFill>
              <a:srgbClr val="E4F0CE"/>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300">
                  <a:solidFill>
                    <a:srgbClr val="191919"/>
                  </a:solidFill>
                  <a:latin typeface="Lato"/>
                  <a:ea typeface="Lato"/>
                  <a:cs typeface="Lato"/>
                  <a:sym typeface="Lato"/>
                </a:rPr>
                <a:t>    Navigation </a:t>
              </a:r>
              <a:r>
                <a:rPr lang="en" sz="1300">
                  <a:solidFill>
                    <a:srgbClr val="191919"/>
                  </a:solidFill>
                  <a:latin typeface="Lato"/>
                  <a:ea typeface="Lato"/>
                  <a:cs typeface="Lato"/>
                  <a:sym typeface="Lato"/>
                </a:rPr>
                <a:t>Complete</a:t>
              </a:r>
              <a:endParaRPr sz="1300">
                <a:solidFill>
                  <a:srgbClr val="191919"/>
                </a:solidFill>
                <a:latin typeface="Lato"/>
                <a:ea typeface="Lato"/>
                <a:cs typeface="Lato"/>
                <a:sym typeface="Lato"/>
              </a:endParaRPr>
            </a:p>
          </p:txBody>
        </p:sp>
        <p:sp>
          <p:nvSpPr>
            <p:cNvPr id="445" name="Google Shape;445;p48"/>
            <p:cNvSpPr txBox="1"/>
            <p:nvPr/>
          </p:nvSpPr>
          <p:spPr>
            <a:xfrm>
              <a:off x="3758649" y="4436600"/>
              <a:ext cx="779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ato"/>
                  <a:ea typeface="Lato"/>
                  <a:cs typeface="Lato"/>
                  <a:sym typeface="Lato"/>
                </a:rPr>
                <a:t>10/27</a:t>
              </a:r>
              <a:endParaRPr/>
            </a:p>
          </p:txBody>
        </p:sp>
      </p:grpSp>
      <p:grpSp>
        <p:nvGrpSpPr>
          <p:cNvPr id="446" name="Google Shape;446;p48"/>
          <p:cNvGrpSpPr/>
          <p:nvPr/>
        </p:nvGrpSpPr>
        <p:grpSpPr>
          <a:xfrm>
            <a:off x="1948387" y="2108275"/>
            <a:ext cx="2565001" cy="431100"/>
            <a:chOff x="4033474" y="5372350"/>
            <a:chExt cx="2565001" cy="431100"/>
          </a:xfrm>
        </p:grpSpPr>
        <p:sp>
          <p:nvSpPr>
            <p:cNvPr id="447" name="Google Shape;447;p48"/>
            <p:cNvSpPr/>
            <p:nvPr/>
          </p:nvSpPr>
          <p:spPr>
            <a:xfrm>
              <a:off x="4033475" y="5393900"/>
              <a:ext cx="2565000" cy="405300"/>
            </a:xfrm>
            <a:prstGeom prst="roundRect">
              <a:avLst>
                <a:gd fmla="val 16667" name="adj"/>
              </a:avLst>
            </a:prstGeom>
            <a:solidFill>
              <a:srgbClr val="E4F0CE"/>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300">
                  <a:solidFill>
                    <a:srgbClr val="191919"/>
                  </a:solidFill>
                  <a:latin typeface="Lato"/>
                  <a:ea typeface="Lato"/>
                  <a:cs typeface="Lato"/>
                  <a:sym typeface="Lato"/>
                </a:rPr>
                <a:t>UI </a:t>
              </a:r>
              <a:r>
                <a:rPr lang="en" sz="1300">
                  <a:solidFill>
                    <a:srgbClr val="191919"/>
                  </a:solidFill>
                  <a:latin typeface="Lato"/>
                  <a:ea typeface="Lato"/>
                  <a:cs typeface="Lato"/>
                  <a:sym typeface="Lato"/>
                </a:rPr>
                <a:t> Complete</a:t>
              </a:r>
              <a:endParaRPr sz="1300">
                <a:solidFill>
                  <a:srgbClr val="191919"/>
                </a:solidFill>
                <a:latin typeface="Lato"/>
                <a:ea typeface="Lato"/>
                <a:cs typeface="Lato"/>
                <a:sym typeface="Lato"/>
              </a:endParaRPr>
            </a:p>
          </p:txBody>
        </p:sp>
        <p:sp>
          <p:nvSpPr>
            <p:cNvPr id="448" name="Google Shape;448;p48"/>
            <p:cNvSpPr txBox="1"/>
            <p:nvPr/>
          </p:nvSpPr>
          <p:spPr>
            <a:xfrm>
              <a:off x="4033474" y="5372350"/>
              <a:ext cx="76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ato"/>
                  <a:ea typeface="Lato"/>
                  <a:cs typeface="Lato"/>
                  <a:sym typeface="Lato"/>
                </a:rPr>
                <a:t>9</a:t>
              </a:r>
              <a:r>
                <a:rPr b="1" lang="en" sz="1600">
                  <a:solidFill>
                    <a:schemeClr val="dk1"/>
                  </a:solidFill>
                  <a:latin typeface="Lato"/>
                  <a:ea typeface="Lato"/>
                  <a:cs typeface="Lato"/>
                  <a:sym typeface="Lato"/>
                </a:rPr>
                <a:t>/18</a:t>
              </a:r>
              <a:endParaRPr>
                <a:solidFill>
                  <a:schemeClr val="dk1"/>
                </a:solidFill>
              </a:endParaRPr>
            </a:p>
          </p:txBody>
        </p:sp>
      </p:grpSp>
      <p:grpSp>
        <p:nvGrpSpPr>
          <p:cNvPr id="449" name="Google Shape;449;p48"/>
          <p:cNvGrpSpPr/>
          <p:nvPr/>
        </p:nvGrpSpPr>
        <p:grpSpPr>
          <a:xfrm>
            <a:off x="1948376" y="2584790"/>
            <a:ext cx="2565000" cy="431100"/>
            <a:chOff x="3758650" y="4436590"/>
            <a:chExt cx="2565000" cy="431100"/>
          </a:xfrm>
        </p:grpSpPr>
        <p:sp>
          <p:nvSpPr>
            <p:cNvPr id="450" name="Google Shape;450;p48"/>
            <p:cNvSpPr/>
            <p:nvPr/>
          </p:nvSpPr>
          <p:spPr>
            <a:xfrm>
              <a:off x="3758650" y="4453650"/>
              <a:ext cx="2565000" cy="405300"/>
            </a:xfrm>
            <a:prstGeom prst="roundRect">
              <a:avLst>
                <a:gd fmla="val 16667" name="adj"/>
              </a:avLst>
            </a:prstGeom>
            <a:solidFill>
              <a:srgbClr val="E4F0CE"/>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300">
                  <a:solidFill>
                    <a:srgbClr val="191919"/>
                  </a:solidFill>
                  <a:latin typeface="Lato"/>
                  <a:ea typeface="Lato"/>
                  <a:cs typeface="Lato"/>
                  <a:sym typeface="Lato"/>
                </a:rPr>
                <a:t>Testbed</a:t>
              </a:r>
              <a:r>
                <a:rPr lang="en" sz="1300">
                  <a:solidFill>
                    <a:srgbClr val="191919"/>
                  </a:solidFill>
                  <a:latin typeface="Lato"/>
                  <a:ea typeface="Lato"/>
                  <a:cs typeface="Lato"/>
                  <a:sym typeface="Lato"/>
                </a:rPr>
                <a:t> Complete</a:t>
              </a:r>
              <a:endParaRPr sz="1300">
                <a:solidFill>
                  <a:srgbClr val="191919"/>
                </a:solidFill>
                <a:latin typeface="Lato"/>
                <a:ea typeface="Lato"/>
                <a:cs typeface="Lato"/>
                <a:sym typeface="Lato"/>
              </a:endParaRPr>
            </a:p>
          </p:txBody>
        </p:sp>
        <p:sp>
          <p:nvSpPr>
            <p:cNvPr id="451" name="Google Shape;451;p48"/>
            <p:cNvSpPr txBox="1"/>
            <p:nvPr/>
          </p:nvSpPr>
          <p:spPr>
            <a:xfrm>
              <a:off x="3758650" y="4436590"/>
              <a:ext cx="62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ato"/>
                  <a:ea typeface="Lato"/>
                  <a:cs typeface="Lato"/>
                  <a:sym typeface="Lato"/>
                </a:rPr>
                <a:t>9</a:t>
              </a:r>
              <a:r>
                <a:rPr b="1" lang="en" sz="1600">
                  <a:solidFill>
                    <a:schemeClr val="dk1"/>
                  </a:solidFill>
                  <a:latin typeface="Lato"/>
                  <a:ea typeface="Lato"/>
                  <a:cs typeface="Lato"/>
                  <a:sym typeface="Lato"/>
                </a:rPr>
                <a:t>/29</a:t>
              </a:r>
              <a:endParaRPr>
                <a:solidFill>
                  <a:schemeClr val="dk1"/>
                </a:solidFill>
              </a:endParaRPr>
            </a:p>
          </p:txBody>
        </p:sp>
      </p:grpSp>
      <p:pic>
        <p:nvPicPr>
          <p:cNvPr id="452" name="Google Shape;452;p48"/>
          <p:cNvPicPr preferRelativeResize="0"/>
          <p:nvPr/>
        </p:nvPicPr>
        <p:blipFill rotWithShape="1">
          <a:blip r:embed="rId3">
            <a:alphaModFix/>
          </a:blip>
          <a:srcRect b="43274" l="68459" r="18747" t="29071"/>
          <a:stretch/>
        </p:blipFill>
        <p:spPr>
          <a:xfrm>
            <a:off x="1548957" y="3061325"/>
            <a:ext cx="399430" cy="431100"/>
          </a:xfrm>
          <a:prstGeom prst="rect">
            <a:avLst/>
          </a:prstGeom>
          <a:noFill/>
          <a:ln>
            <a:noFill/>
          </a:ln>
        </p:spPr>
      </p:pic>
      <p:pic>
        <p:nvPicPr>
          <p:cNvPr id="453" name="Google Shape;453;p48"/>
          <p:cNvPicPr preferRelativeResize="0"/>
          <p:nvPr/>
        </p:nvPicPr>
        <p:blipFill rotWithShape="1">
          <a:blip r:embed="rId3">
            <a:alphaModFix/>
          </a:blip>
          <a:srcRect b="43274" l="68459" r="18747" t="29071"/>
          <a:stretch/>
        </p:blipFill>
        <p:spPr>
          <a:xfrm>
            <a:off x="1548957" y="3529200"/>
            <a:ext cx="399430" cy="431100"/>
          </a:xfrm>
          <a:prstGeom prst="rect">
            <a:avLst/>
          </a:prstGeom>
          <a:noFill/>
          <a:ln>
            <a:noFill/>
          </a:ln>
        </p:spPr>
      </p:pic>
      <p:pic>
        <p:nvPicPr>
          <p:cNvPr id="454" name="Google Shape;454;p48"/>
          <p:cNvPicPr preferRelativeResize="0"/>
          <p:nvPr/>
        </p:nvPicPr>
        <p:blipFill rotWithShape="1">
          <a:blip r:embed="rId3">
            <a:alphaModFix/>
          </a:blip>
          <a:srcRect b="43274" l="68459" r="18747" t="29071"/>
          <a:stretch/>
        </p:blipFill>
        <p:spPr>
          <a:xfrm>
            <a:off x="1548957" y="3997075"/>
            <a:ext cx="399430" cy="431100"/>
          </a:xfrm>
          <a:prstGeom prst="rect">
            <a:avLst/>
          </a:prstGeom>
          <a:noFill/>
          <a:ln>
            <a:noFill/>
          </a:ln>
        </p:spPr>
      </p:pic>
      <p:pic>
        <p:nvPicPr>
          <p:cNvPr id="455" name="Google Shape;455;p48"/>
          <p:cNvPicPr preferRelativeResize="0"/>
          <p:nvPr/>
        </p:nvPicPr>
        <p:blipFill rotWithShape="1">
          <a:blip r:embed="rId3">
            <a:alphaModFix/>
          </a:blip>
          <a:srcRect b="43274" l="68459" r="18747" t="29071"/>
          <a:stretch/>
        </p:blipFill>
        <p:spPr>
          <a:xfrm>
            <a:off x="1548957" y="2108275"/>
            <a:ext cx="399430" cy="431100"/>
          </a:xfrm>
          <a:prstGeom prst="rect">
            <a:avLst/>
          </a:prstGeom>
          <a:noFill/>
          <a:ln>
            <a:noFill/>
          </a:ln>
        </p:spPr>
      </p:pic>
      <p:pic>
        <p:nvPicPr>
          <p:cNvPr id="456" name="Google Shape;456;p48"/>
          <p:cNvPicPr preferRelativeResize="0"/>
          <p:nvPr/>
        </p:nvPicPr>
        <p:blipFill rotWithShape="1">
          <a:blip r:embed="rId3">
            <a:alphaModFix/>
          </a:blip>
          <a:srcRect b="43274" l="68459" r="18747" t="29071"/>
          <a:stretch/>
        </p:blipFill>
        <p:spPr>
          <a:xfrm>
            <a:off x="1548957" y="2584800"/>
            <a:ext cx="399430" cy="431100"/>
          </a:xfrm>
          <a:prstGeom prst="rect">
            <a:avLst/>
          </a:prstGeom>
          <a:noFill/>
          <a:ln>
            <a:noFill/>
          </a:ln>
        </p:spPr>
      </p:pic>
      <p:pic>
        <p:nvPicPr>
          <p:cNvPr id="457" name="Google Shape;457;p48"/>
          <p:cNvPicPr preferRelativeResize="0"/>
          <p:nvPr/>
        </p:nvPicPr>
        <p:blipFill rotWithShape="1">
          <a:blip r:embed="rId3">
            <a:alphaModFix/>
          </a:blip>
          <a:srcRect b="43274" l="68459" r="18747" t="29071"/>
          <a:stretch/>
        </p:blipFill>
        <p:spPr>
          <a:xfrm>
            <a:off x="4794444" y="2107125"/>
            <a:ext cx="399430" cy="431100"/>
          </a:xfrm>
          <a:prstGeom prst="rect">
            <a:avLst/>
          </a:prstGeom>
          <a:noFill/>
          <a:ln>
            <a:noFill/>
          </a:ln>
        </p:spPr>
      </p:pic>
      <p:pic>
        <p:nvPicPr>
          <p:cNvPr id="458" name="Google Shape;458;p48"/>
          <p:cNvPicPr preferRelativeResize="0"/>
          <p:nvPr/>
        </p:nvPicPr>
        <p:blipFill rotWithShape="1">
          <a:blip r:embed="rId3">
            <a:alphaModFix/>
          </a:blip>
          <a:srcRect b="43274" l="68459" r="18747" t="29071"/>
          <a:stretch/>
        </p:blipFill>
        <p:spPr>
          <a:xfrm>
            <a:off x="4794444" y="2575000"/>
            <a:ext cx="399430" cy="431100"/>
          </a:xfrm>
          <a:prstGeom prst="rect">
            <a:avLst/>
          </a:prstGeom>
          <a:noFill/>
          <a:ln>
            <a:noFill/>
          </a:ln>
        </p:spPr>
      </p:pic>
      <p:pic>
        <p:nvPicPr>
          <p:cNvPr id="459" name="Google Shape;459;p48"/>
          <p:cNvPicPr preferRelativeResize="0"/>
          <p:nvPr/>
        </p:nvPicPr>
        <p:blipFill rotWithShape="1">
          <a:blip r:embed="rId3">
            <a:alphaModFix/>
          </a:blip>
          <a:srcRect b="43274" l="68459" r="18747" t="29071"/>
          <a:stretch/>
        </p:blipFill>
        <p:spPr>
          <a:xfrm>
            <a:off x="4794444" y="3115825"/>
            <a:ext cx="399430" cy="431100"/>
          </a:xfrm>
          <a:prstGeom prst="rect">
            <a:avLst/>
          </a:prstGeom>
          <a:noFill/>
          <a:ln>
            <a:noFill/>
          </a:ln>
        </p:spPr>
      </p:pic>
      <p:sp>
        <p:nvSpPr>
          <p:cNvPr id="460" name="Google Shape;460;p48"/>
          <p:cNvSpPr txBox="1"/>
          <p:nvPr/>
        </p:nvSpPr>
        <p:spPr>
          <a:xfrm>
            <a:off x="5712725" y="2032800"/>
            <a:ext cx="182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aleway Medium"/>
                <a:ea typeface="Raleway Medium"/>
                <a:cs typeface="Raleway Medium"/>
                <a:sym typeface="Raleway Medium"/>
              </a:rPr>
              <a:t>Manipulation + Perception</a:t>
            </a:r>
            <a:endParaRPr sz="1200">
              <a:solidFill>
                <a:schemeClr val="dk1"/>
              </a:solidFill>
              <a:latin typeface="Raleway Medium"/>
              <a:ea typeface="Raleway Medium"/>
              <a:cs typeface="Raleway Medium"/>
              <a:sym typeface="Raleway Medium"/>
            </a:endParaRPr>
          </a:p>
        </p:txBody>
      </p:sp>
      <p:sp>
        <p:nvSpPr>
          <p:cNvPr id="461" name="Google Shape;461;p48"/>
          <p:cNvSpPr txBox="1"/>
          <p:nvPr/>
        </p:nvSpPr>
        <p:spPr>
          <a:xfrm>
            <a:off x="5759175" y="2519500"/>
            <a:ext cx="1999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aleway Medium"/>
                <a:ea typeface="Raleway Medium"/>
                <a:cs typeface="Raleway Medium"/>
                <a:sym typeface="Raleway Medium"/>
              </a:rPr>
              <a:t>Manipulation + Perception + Navigation</a:t>
            </a:r>
            <a:endParaRPr sz="1200">
              <a:solidFill>
                <a:schemeClr val="dk1"/>
              </a:solidFill>
              <a:latin typeface="Raleway Medium"/>
              <a:ea typeface="Raleway Medium"/>
              <a:cs typeface="Raleway Medium"/>
              <a:sym typeface="Raleway Medium"/>
            </a:endParaRPr>
          </a:p>
        </p:txBody>
      </p:sp>
      <p:sp>
        <p:nvSpPr>
          <p:cNvPr id="462" name="Google Shape;462;p48"/>
          <p:cNvSpPr txBox="1"/>
          <p:nvPr/>
        </p:nvSpPr>
        <p:spPr>
          <a:xfrm>
            <a:off x="5759175" y="3115825"/>
            <a:ext cx="1999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aleway Medium"/>
                <a:ea typeface="Raleway Medium"/>
                <a:cs typeface="Raleway Medium"/>
                <a:sym typeface="Raleway Medium"/>
              </a:rPr>
              <a:t>Full system</a:t>
            </a:r>
            <a:endParaRPr sz="1200">
              <a:solidFill>
                <a:schemeClr val="dk1"/>
              </a:solidFill>
              <a:latin typeface="Raleway Medium"/>
              <a:ea typeface="Raleway Medium"/>
              <a:cs typeface="Raleway Medium"/>
              <a:sym typeface="Raleway Medium"/>
            </a:endParaRPr>
          </a:p>
          <a:p>
            <a:pPr indent="0" lvl="0" marL="0" rtl="0" algn="l">
              <a:spcBef>
                <a:spcPts val="0"/>
              </a:spcBef>
              <a:spcAft>
                <a:spcPts val="0"/>
              </a:spcAft>
              <a:buNone/>
            </a:pPr>
            <a:r>
              <a:t/>
            </a:r>
            <a:endParaRPr sz="1200">
              <a:solidFill>
                <a:schemeClr val="dk1"/>
              </a:solidFill>
              <a:latin typeface="Raleway Medium"/>
              <a:ea typeface="Raleway Medium"/>
              <a:cs typeface="Raleway Medium"/>
              <a:sym typeface="Raleway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Risks</a:t>
            </a:r>
            <a:endParaRPr>
              <a:latin typeface="Montserrat"/>
              <a:ea typeface="Montserrat"/>
              <a:cs typeface="Montserrat"/>
              <a:sym typeface="Montserrat"/>
            </a:endParaRPr>
          </a:p>
        </p:txBody>
      </p:sp>
      <p:graphicFrame>
        <p:nvGraphicFramePr>
          <p:cNvPr id="468" name="Google Shape;468;p49"/>
          <p:cNvGraphicFramePr/>
          <p:nvPr/>
        </p:nvGraphicFramePr>
        <p:xfrm>
          <a:off x="719988" y="1330600"/>
          <a:ext cx="3000000" cy="3000000"/>
        </p:xfrm>
        <a:graphic>
          <a:graphicData uri="http://schemas.openxmlformats.org/drawingml/2006/table">
            <a:tbl>
              <a:tblPr>
                <a:noFill/>
                <a:tableStyleId>{F3025B27-7B94-4955-BF13-A00047413055}</a:tableStyleId>
              </a:tblPr>
              <a:tblGrid>
                <a:gridCol w="761900"/>
                <a:gridCol w="1283300"/>
                <a:gridCol w="3337475"/>
                <a:gridCol w="1058000"/>
                <a:gridCol w="1263350"/>
              </a:tblGrid>
              <a:tr h="381000">
                <a:tc>
                  <a:txBody>
                    <a:bodyPr/>
                    <a:lstStyle/>
                    <a:p>
                      <a:pPr indent="0" lvl="0" marL="0" rtl="0" algn="ctr">
                        <a:spcBef>
                          <a:spcPts val="0"/>
                        </a:spcBef>
                        <a:spcAft>
                          <a:spcPts val="0"/>
                        </a:spcAft>
                        <a:buNone/>
                      </a:pPr>
                      <a:r>
                        <a:rPr b="1" lang="en">
                          <a:latin typeface="Lato"/>
                          <a:ea typeface="Lato"/>
                          <a:cs typeface="Lato"/>
                          <a:sym typeface="Lato"/>
                        </a:rPr>
                        <a:t>Risk ID</a:t>
                      </a:r>
                      <a:endParaRPr b="1">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latin typeface="Lato"/>
                          <a:ea typeface="Lato"/>
                          <a:cs typeface="Lato"/>
                          <a:sym typeface="Lato"/>
                        </a:rPr>
                        <a:t>Risk</a:t>
                      </a:r>
                      <a:endParaRPr b="1">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latin typeface="Lato"/>
                          <a:ea typeface="Lato"/>
                          <a:cs typeface="Lato"/>
                          <a:sym typeface="Lato"/>
                        </a:rPr>
                        <a:t>Mitigation</a:t>
                      </a:r>
                      <a:endParaRPr b="1">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latin typeface="Lato"/>
                          <a:ea typeface="Lato"/>
                          <a:cs typeface="Lato"/>
                          <a:sym typeface="Lato"/>
                        </a:rPr>
                        <a:t>Likelihood</a:t>
                      </a:r>
                      <a:endParaRPr b="1">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latin typeface="Lato"/>
                          <a:ea typeface="Lato"/>
                          <a:cs typeface="Lato"/>
                          <a:sym typeface="Lato"/>
                        </a:rPr>
                        <a:t>Consequence</a:t>
                      </a:r>
                      <a:endParaRPr b="1">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r>
              <a:tr h="381000">
                <a:tc>
                  <a:txBody>
                    <a:bodyPr/>
                    <a:lstStyle/>
                    <a:p>
                      <a:pPr indent="0" lvl="0" marL="0" rtl="0" algn="ctr">
                        <a:spcBef>
                          <a:spcPts val="0"/>
                        </a:spcBef>
                        <a:spcAft>
                          <a:spcPts val="0"/>
                        </a:spcAft>
                        <a:buNone/>
                      </a:pPr>
                      <a:r>
                        <a:rPr lang="en">
                          <a:latin typeface="Lato"/>
                          <a:ea typeface="Lato"/>
                          <a:cs typeface="Lato"/>
                          <a:sym typeface="Lato"/>
                        </a:rPr>
                        <a:t>R1</a:t>
                      </a:r>
                      <a:endParaRPr>
                        <a:latin typeface="Lato"/>
                        <a:ea typeface="Lato"/>
                        <a:cs typeface="Lato"/>
                        <a:sym typeface="Lato"/>
                      </a:endParaRPr>
                    </a:p>
                  </a:txBody>
                  <a:tcPr marT="91425" marB="91425" marR="91425" marL="91425">
                    <a:lnL cap="flat" cmpd="sng" w="19050">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latin typeface="Lato"/>
                          <a:ea typeface="Lato"/>
                          <a:cs typeface="Lato"/>
                          <a:sym typeface="Lato"/>
                        </a:rPr>
                        <a:t>Hardware Dependency:</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xArm</a:t>
                      </a:r>
                      <a:endParaRPr sz="1200">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304800" lvl="0" marL="457200" rtl="0" algn="l">
                        <a:spcBef>
                          <a:spcPts val="0"/>
                        </a:spcBef>
                        <a:spcAft>
                          <a:spcPts val="0"/>
                        </a:spcAft>
                        <a:buSzPts val="1200"/>
                        <a:buFont typeface="Lato"/>
                        <a:buChar char="●"/>
                      </a:pPr>
                      <a:r>
                        <a:rPr lang="en" sz="1200">
                          <a:latin typeface="Lato"/>
                          <a:ea typeface="Lato"/>
                          <a:cs typeface="Lato"/>
                          <a:sym typeface="Lato"/>
                        </a:rPr>
                        <a:t>As required, coordinate XArm work schedule with MSR counterpart</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Appropriately scope motion planning improvements (to target critical functionalities first)</a:t>
                      </a:r>
                      <a:endParaRPr sz="1200">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Lato"/>
                          <a:ea typeface="Lato"/>
                          <a:cs typeface="Lato"/>
                          <a:sym typeface="Lato"/>
                        </a:rPr>
                        <a:t>2</a:t>
                      </a:r>
                      <a:endParaRPr sz="1200">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FE96"/>
                    </a:solidFill>
                  </a:tcPr>
                </a:tc>
                <a:tc>
                  <a:txBody>
                    <a:bodyPr/>
                    <a:lstStyle/>
                    <a:p>
                      <a:pPr indent="0" lvl="0" marL="0" rtl="0" algn="ctr">
                        <a:spcBef>
                          <a:spcPts val="0"/>
                        </a:spcBef>
                        <a:spcAft>
                          <a:spcPts val="0"/>
                        </a:spcAft>
                        <a:buNone/>
                      </a:pPr>
                      <a:r>
                        <a:rPr lang="en" sz="1200">
                          <a:latin typeface="Lato"/>
                          <a:ea typeface="Lato"/>
                          <a:cs typeface="Lato"/>
                          <a:sym typeface="Lato"/>
                        </a:rPr>
                        <a:t>5</a:t>
                      </a:r>
                      <a:endParaRPr sz="1200">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A61C00"/>
                    </a:solidFill>
                  </a:tcPr>
                </a:tc>
              </a:tr>
              <a:tr h="381000">
                <a:tc>
                  <a:txBody>
                    <a:bodyPr/>
                    <a:lstStyle/>
                    <a:p>
                      <a:pPr indent="0" lvl="0" marL="0" rtl="0" algn="ctr">
                        <a:spcBef>
                          <a:spcPts val="0"/>
                        </a:spcBef>
                        <a:spcAft>
                          <a:spcPts val="0"/>
                        </a:spcAft>
                        <a:buNone/>
                      </a:pPr>
                      <a:r>
                        <a:rPr lang="en">
                          <a:latin typeface="Lato"/>
                          <a:ea typeface="Lato"/>
                          <a:cs typeface="Lato"/>
                          <a:sym typeface="Lato"/>
                        </a:rPr>
                        <a:t>R2</a:t>
                      </a:r>
                      <a:endParaRPr>
                        <a:latin typeface="Lato"/>
                        <a:ea typeface="Lato"/>
                        <a:cs typeface="Lato"/>
                        <a:sym typeface="Lato"/>
                      </a:endParaRPr>
                    </a:p>
                  </a:txBody>
                  <a:tcPr marT="91425" marB="91425" marR="91425" marL="91425">
                    <a:lnL cap="flat" cmpd="sng" w="19050">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latin typeface="Lato"/>
                          <a:ea typeface="Lato"/>
                          <a:cs typeface="Lato"/>
                          <a:sym typeface="Lato"/>
                        </a:rPr>
                        <a:t>Hardware Dependency:</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Amiga</a:t>
                      </a:r>
                      <a:endParaRPr sz="1200">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304800" lvl="0" marL="457200" rtl="0" algn="l">
                        <a:spcBef>
                          <a:spcPts val="0"/>
                        </a:spcBef>
                        <a:spcAft>
                          <a:spcPts val="0"/>
                        </a:spcAft>
                        <a:buSzPts val="1200"/>
                        <a:buFont typeface="Lato"/>
                        <a:buChar char="●"/>
                      </a:pPr>
                      <a:r>
                        <a:rPr lang="en" sz="1200">
                          <a:latin typeface="Lato"/>
                          <a:ea typeface="Lato"/>
                          <a:cs typeface="Lato"/>
                          <a:sym typeface="Lato"/>
                        </a:rPr>
                        <a:t>Work off Nav. team’s sim. until Amiga Base access on 10/1 (3.5 weeks into dev.)</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Prioritize completion of non-dependent subsystems (i.e., test bed &amp; UI)</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Integrate non-dependent subsystems w/ UI</a:t>
                      </a:r>
                      <a:endParaRPr sz="1200">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Lato"/>
                          <a:ea typeface="Lato"/>
                          <a:cs typeface="Lato"/>
                          <a:sym typeface="Lato"/>
                        </a:rPr>
                        <a:t>4</a:t>
                      </a:r>
                      <a:endParaRPr sz="1200">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DD7E6B"/>
                    </a:solidFill>
                  </a:tcPr>
                </a:tc>
                <a:tc>
                  <a:txBody>
                    <a:bodyPr/>
                    <a:lstStyle/>
                    <a:p>
                      <a:pPr indent="0" lvl="0" marL="0" rtl="0" algn="ctr">
                        <a:spcBef>
                          <a:spcPts val="0"/>
                        </a:spcBef>
                        <a:spcAft>
                          <a:spcPts val="0"/>
                        </a:spcAft>
                        <a:buNone/>
                      </a:pPr>
                      <a:r>
                        <a:rPr lang="en" sz="1200">
                          <a:latin typeface="Lato"/>
                          <a:ea typeface="Lato"/>
                          <a:cs typeface="Lato"/>
                          <a:sym typeface="Lato"/>
                        </a:rPr>
                        <a:t>5</a:t>
                      </a:r>
                      <a:endParaRPr sz="1200">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A61C00"/>
                    </a:solidFill>
                  </a:tcPr>
                </a:tc>
              </a:tr>
              <a:tr h="381000">
                <a:tc>
                  <a:txBody>
                    <a:bodyPr/>
                    <a:lstStyle/>
                    <a:p>
                      <a:pPr indent="0" lvl="0" marL="0" rtl="0" algn="ctr">
                        <a:spcBef>
                          <a:spcPts val="0"/>
                        </a:spcBef>
                        <a:spcAft>
                          <a:spcPts val="0"/>
                        </a:spcAft>
                        <a:buNone/>
                      </a:pPr>
                      <a:r>
                        <a:rPr lang="en">
                          <a:latin typeface="Lato"/>
                          <a:ea typeface="Lato"/>
                          <a:cs typeface="Lato"/>
                          <a:sym typeface="Lato"/>
                        </a:rPr>
                        <a:t>R3</a:t>
                      </a:r>
                      <a:endParaRPr>
                        <a:latin typeface="Lato"/>
                        <a:ea typeface="Lato"/>
                        <a:cs typeface="Lato"/>
                        <a:sym typeface="Lato"/>
                      </a:endParaRPr>
                    </a:p>
                  </a:txBody>
                  <a:tcPr marT="91425" marB="91425" marR="91425" marL="91425">
                    <a:lnL cap="flat" cmpd="sng" w="19050">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latin typeface="Lato"/>
                          <a:ea typeface="Lato"/>
                          <a:cs typeface="Lato"/>
                          <a:sym typeface="Lato"/>
                        </a:rPr>
                        <a:t>Interteam Communication</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(Nav Team)</a:t>
                      </a:r>
                      <a:endParaRPr sz="1200">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304800" lvl="0" marL="457200" rtl="0" algn="l">
                        <a:spcBef>
                          <a:spcPts val="0"/>
                        </a:spcBef>
                        <a:spcAft>
                          <a:spcPts val="0"/>
                        </a:spcAft>
                        <a:buSzPts val="1200"/>
                        <a:buFont typeface="Lato"/>
                        <a:buChar char="●"/>
                      </a:pPr>
                      <a:r>
                        <a:rPr lang="en" sz="1200">
                          <a:latin typeface="Lato"/>
                          <a:ea typeface="Lato"/>
                          <a:cs typeface="Lato"/>
                          <a:sym typeface="Lato"/>
                        </a:rPr>
                        <a:t>Involve more members of team (PM included) w/ </a:t>
                      </a:r>
                      <a:r>
                        <a:rPr lang="en" sz="1200">
                          <a:latin typeface="Lato"/>
                          <a:ea typeface="Lato"/>
                          <a:cs typeface="Lato"/>
                          <a:sym typeface="Lato"/>
                        </a:rPr>
                        <a:t>communication</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CC stakeholders in communication</a:t>
                      </a:r>
                      <a:endParaRPr sz="1200">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Lato"/>
                          <a:ea typeface="Lato"/>
                          <a:cs typeface="Lato"/>
                          <a:sym typeface="Lato"/>
                        </a:rPr>
                        <a:t>3</a:t>
                      </a:r>
                      <a:endParaRPr sz="1200">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200">
                          <a:latin typeface="Lato"/>
                          <a:ea typeface="Lato"/>
                          <a:cs typeface="Lato"/>
                          <a:sym typeface="Lato"/>
                        </a:rPr>
                        <a:t>4</a:t>
                      </a:r>
                      <a:endParaRPr sz="1200">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DD7E6B"/>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Risks</a:t>
            </a:r>
            <a:endParaRPr>
              <a:latin typeface="Montserrat"/>
              <a:ea typeface="Montserrat"/>
              <a:cs typeface="Montserrat"/>
              <a:sym typeface="Montserrat"/>
            </a:endParaRPr>
          </a:p>
        </p:txBody>
      </p:sp>
      <p:graphicFrame>
        <p:nvGraphicFramePr>
          <p:cNvPr id="474" name="Google Shape;474;p50"/>
          <p:cNvGraphicFramePr/>
          <p:nvPr/>
        </p:nvGraphicFramePr>
        <p:xfrm>
          <a:off x="719988" y="1330600"/>
          <a:ext cx="3000000" cy="3000000"/>
        </p:xfrm>
        <a:graphic>
          <a:graphicData uri="http://schemas.openxmlformats.org/drawingml/2006/table">
            <a:tbl>
              <a:tblPr>
                <a:noFill/>
                <a:tableStyleId>{F3025B27-7B94-4955-BF13-A00047413055}</a:tableStyleId>
              </a:tblPr>
              <a:tblGrid>
                <a:gridCol w="761900"/>
                <a:gridCol w="1283300"/>
                <a:gridCol w="3337475"/>
                <a:gridCol w="1058000"/>
                <a:gridCol w="1263350"/>
              </a:tblGrid>
              <a:tr h="381000">
                <a:tc>
                  <a:txBody>
                    <a:bodyPr/>
                    <a:lstStyle/>
                    <a:p>
                      <a:pPr indent="0" lvl="0" marL="0" rtl="0" algn="ctr">
                        <a:spcBef>
                          <a:spcPts val="0"/>
                        </a:spcBef>
                        <a:spcAft>
                          <a:spcPts val="0"/>
                        </a:spcAft>
                        <a:buNone/>
                      </a:pPr>
                      <a:r>
                        <a:rPr b="1" lang="en">
                          <a:latin typeface="Lato"/>
                          <a:ea typeface="Lato"/>
                          <a:cs typeface="Lato"/>
                          <a:sym typeface="Lato"/>
                        </a:rPr>
                        <a:t>Risk ID</a:t>
                      </a:r>
                      <a:endParaRPr b="1">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latin typeface="Lato"/>
                          <a:ea typeface="Lato"/>
                          <a:cs typeface="Lato"/>
                          <a:sym typeface="Lato"/>
                        </a:rPr>
                        <a:t>Risk</a:t>
                      </a:r>
                      <a:endParaRPr b="1">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latin typeface="Lato"/>
                          <a:ea typeface="Lato"/>
                          <a:cs typeface="Lato"/>
                          <a:sym typeface="Lato"/>
                        </a:rPr>
                        <a:t>Mitigation</a:t>
                      </a:r>
                      <a:endParaRPr b="1">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latin typeface="Lato"/>
                          <a:ea typeface="Lato"/>
                          <a:cs typeface="Lato"/>
                          <a:sym typeface="Lato"/>
                        </a:rPr>
                        <a:t>Likelihood</a:t>
                      </a:r>
                      <a:endParaRPr b="1">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latin typeface="Lato"/>
                          <a:ea typeface="Lato"/>
                          <a:cs typeface="Lato"/>
                          <a:sym typeface="Lato"/>
                        </a:rPr>
                        <a:t>Consequence</a:t>
                      </a:r>
                      <a:endParaRPr b="1">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r>
              <a:tr h="381000">
                <a:tc>
                  <a:txBody>
                    <a:bodyPr/>
                    <a:lstStyle/>
                    <a:p>
                      <a:pPr indent="0" lvl="0" marL="0" rtl="0" algn="ctr">
                        <a:spcBef>
                          <a:spcPts val="0"/>
                        </a:spcBef>
                        <a:spcAft>
                          <a:spcPts val="0"/>
                        </a:spcAft>
                        <a:buNone/>
                      </a:pPr>
                      <a:r>
                        <a:rPr lang="en">
                          <a:latin typeface="Lato"/>
                          <a:ea typeface="Lato"/>
                          <a:cs typeface="Lato"/>
                          <a:sym typeface="Lato"/>
                        </a:rPr>
                        <a:t>R4</a:t>
                      </a:r>
                      <a:endParaRPr>
                        <a:latin typeface="Lato"/>
                        <a:ea typeface="Lato"/>
                        <a:cs typeface="Lato"/>
                        <a:sym typeface="Lato"/>
                      </a:endParaRPr>
                    </a:p>
                  </a:txBody>
                  <a:tcPr marT="91425" marB="91425" marR="91425" marL="91425">
                    <a:lnL cap="flat" cmpd="sng" w="19050">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latin typeface="Lato"/>
                          <a:ea typeface="Lato"/>
                          <a:cs typeface="Lato"/>
                          <a:sym typeface="Lato"/>
                        </a:rPr>
                        <a:t>Failure of arm motion execution w/ new planner</a:t>
                      </a:r>
                      <a:endParaRPr sz="1200">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304800" lvl="0" marL="457200" rtl="0" algn="l">
                        <a:spcBef>
                          <a:spcPts val="0"/>
                        </a:spcBef>
                        <a:spcAft>
                          <a:spcPts val="0"/>
                        </a:spcAft>
                        <a:buSzPts val="1200"/>
                        <a:buFont typeface="Lato"/>
                        <a:buChar char="●"/>
                      </a:pPr>
                      <a:r>
                        <a:rPr lang="en" sz="1200">
                          <a:latin typeface="Lato"/>
                          <a:ea typeface="Lato"/>
                          <a:cs typeface="Lato"/>
                          <a:sym typeface="Lato"/>
                        </a:rPr>
                        <a:t>Confirm that two arm planners can be used simultaneously</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Appropriately scope and identify key functionalities that should be transferred first</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Develop </a:t>
                      </a:r>
                      <a:r>
                        <a:rPr lang="en" sz="1200">
                          <a:latin typeface="Lato"/>
                          <a:ea typeface="Lato"/>
                          <a:cs typeface="Lato"/>
                          <a:sym typeface="Lato"/>
                        </a:rPr>
                        <a:t>rigid</a:t>
                      </a:r>
                      <a:r>
                        <a:rPr lang="en" sz="1200">
                          <a:latin typeface="Lato"/>
                          <a:ea typeface="Lato"/>
                          <a:cs typeface="Lato"/>
                          <a:sym typeface="Lato"/>
                        </a:rPr>
                        <a:t> test plans to confirm new planner functionality before replacing on main branch</a:t>
                      </a:r>
                      <a:endParaRPr sz="1200">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Lato"/>
                          <a:ea typeface="Lato"/>
                          <a:cs typeface="Lato"/>
                          <a:sym typeface="Lato"/>
                        </a:rPr>
                        <a:t>2</a:t>
                      </a:r>
                      <a:endParaRPr sz="1200">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FE96"/>
                    </a:solidFill>
                  </a:tcPr>
                </a:tc>
                <a:tc>
                  <a:txBody>
                    <a:bodyPr/>
                    <a:lstStyle/>
                    <a:p>
                      <a:pPr indent="0" lvl="0" marL="0" rtl="0" algn="ctr">
                        <a:spcBef>
                          <a:spcPts val="0"/>
                        </a:spcBef>
                        <a:spcAft>
                          <a:spcPts val="0"/>
                        </a:spcAft>
                        <a:buNone/>
                      </a:pPr>
                      <a:r>
                        <a:rPr lang="en" sz="1200">
                          <a:latin typeface="Lato"/>
                          <a:ea typeface="Lato"/>
                          <a:cs typeface="Lato"/>
                          <a:sym typeface="Lato"/>
                        </a:rPr>
                        <a:t>4</a:t>
                      </a:r>
                      <a:endParaRPr sz="1200">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DD7E6B"/>
                    </a:solidFill>
                  </a:tcPr>
                </a:tc>
              </a:tr>
              <a:tr h="381000">
                <a:tc>
                  <a:txBody>
                    <a:bodyPr/>
                    <a:lstStyle/>
                    <a:p>
                      <a:pPr indent="0" lvl="0" marL="0" rtl="0" algn="ctr">
                        <a:spcBef>
                          <a:spcPts val="0"/>
                        </a:spcBef>
                        <a:spcAft>
                          <a:spcPts val="0"/>
                        </a:spcAft>
                        <a:buNone/>
                      </a:pPr>
                      <a:r>
                        <a:rPr lang="en">
                          <a:latin typeface="Lato"/>
                          <a:ea typeface="Lato"/>
                          <a:cs typeface="Lato"/>
                          <a:sym typeface="Lato"/>
                        </a:rPr>
                        <a:t>R5</a:t>
                      </a:r>
                      <a:endParaRPr>
                        <a:latin typeface="Lato"/>
                        <a:ea typeface="Lato"/>
                        <a:cs typeface="Lato"/>
                        <a:sym typeface="Lato"/>
                      </a:endParaRPr>
                    </a:p>
                  </a:txBody>
                  <a:tcPr marT="91425" marB="91425" marR="91425" marL="91425">
                    <a:lnL cap="flat" cmpd="sng" w="19050">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latin typeface="Lato"/>
                          <a:ea typeface="Lato"/>
                          <a:cs typeface="Lato"/>
                          <a:sym typeface="Lato"/>
                        </a:rPr>
                        <a:t>Testing location clashes with nav. performance</a:t>
                      </a:r>
                      <a:endParaRPr sz="1200">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304800" lvl="0" marL="457200" rtl="0" algn="l">
                        <a:spcBef>
                          <a:spcPts val="0"/>
                        </a:spcBef>
                        <a:spcAft>
                          <a:spcPts val="0"/>
                        </a:spcAft>
                        <a:buSzPts val="1200"/>
                        <a:buFont typeface="Lato"/>
                        <a:buChar char="●"/>
                      </a:pPr>
                      <a:r>
                        <a:rPr lang="en" sz="1200">
                          <a:latin typeface="Lato"/>
                          <a:ea typeface="Lato"/>
                          <a:cs typeface="Lato"/>
                          <a:sym typeface="Lato"/>
                        </a:rPr>
                        <a:t>Simplify problem to 1 row nav.</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Thoroughly brainstorm indoor vs. outdoor testing – choose option w/ less risk involved</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For indoor testing: Using Aruco Tags to localize the Amiga </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For outdoor testing: use GPS</a:t>
                      </a:r>
                      <a:endParaRPr sz="1200">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Lato"/>
                          <a:ea typeface="Lato"/>
                          <a:cs typeface="Lato"/>
                          <a:sym typeface="Lato"/>
                        </a:rPr>
                        <a:t>2</a:t>
                      </a:r>
                      <a:endParaRPr sz="1200">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FE96"/>
                    </a:solidFill>
                  </a:tcPr>
                </a:tc>
                <a:tc>
                  <a:txBody>
                    <a:bodyPr/>
                    <a:lstStyle/>
                    <a:p>
                      <a:pPr indent="0" lvl="0" marL="0" rtl="0" algn="ctr">
                        <a:spcBef>
                          <a:spcPts val="0"/>
                        </a:spcBef>
                        <a:spcAft>
                          <a:spcPts val="0"/>
                        </a:spcAft>
                        <a:buNone/>
                      </a:pPr>
                      <a:r>
                        <a:rPr lang="en" sz="1200">
                          <a:latin typeface="Lato"/>
                          <a:ea typeface="Lato"/>
                          <a:cs typeface="Lato"/>
                          <a:sym typeface="Lato"/>
                        </a:rPr>
                        <a:t>5</a:t>
                      </a:r>
                      <a:endParaRPr sz="1200">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A61C00"/>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Management</a:t>
            </a:r>
            <a:endParaRPr/>
          </a:p>
        </p:txBody>
      </p:sp>
      <p:pic>
        <p:nvPicPr>
          <p:cNvPr id="480" name="Google Shape;480;p51"/>
          <p:cNvPicPr preferRelativeResize="0"/>
          <p:nvPr/>
        </p:nvPicPr>
        <p:blipFill rotWithShape="1">
          <a:blip r:embed="rId3">
            <a:alphaModFix/>
          </a:blip>
          <a:srcRect b="12342" l="17641" r="0" t="0"/>
          <a:stretch/>
        </p:blipFill>
        <p:spPr>
          <a:xfrm>
            <a:off x="1413005" y="1085476"/>
            <a:ext cx="3968021" cy="3649328"/>
          </a:xfrm>
          <a:prstGeom prst="rect">
            <a:avLst/>
          </a:prstGeom>
          <a:noFill/>
          <a:ln>
            <a:noFill/>
          </a:ln>
        </p:spPr>
      </p:pic>
      <p:sp>
        <p:nvSpPr>
          <p:cNvPr id="481" name="Google Shape;481;p51"/>
          <p:cNvSpPr txBox="1"/>
          <p:nvPr/>
        </p:nvSpPr>
        <p:spPr>
          <a:xfrm>
            <a:off x="1846613" y="4579308"/>
            <a:ext cx="3224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Raleway"/>
                <a:ea typeface="Raleway"/>
                <a:cs typeface="Raleway"/>
                <a:sym typeface="Raleway"/>
              </a:rPr>
              <a:t>Consequence</a:t>
            </a:r>
            <a:endParaRPr b="1" sz="1200">
              <a:solidFill>
                <a:schemeClr val="dk1"/>
              </a:solidFill>
              <a:latin typeface="Raleway"/>
              <a:ea typeface="Raleway"/>
              <a:cs typeface="Raleway"/>
              <a:sym typeface="Raleway"/>
            </a:endParaRPr>
          </a:p>
        </p:txBody>
      </p:sp>
      <p:sp>
        <p:nvSpPr>
          <p:cNvPr id="482" name="Google Shape;482;p51"/>
          <p:cNvSpPr txBox="1"/>
          <p:nvPr/>
        </p:nvSpPr>
        <p:spPr>
          <a:xfrm rot="-5400000">
            <a:off x="-527625" y="2734499"/>
            <a:ext cx="3464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Raleway"/>
                <a:ea typeface="Raleway"/>
                <a:cs typeface="Raleway"/>
                <a:sym typeface="Raleway"/>
              </a:rPr>
              <a:t>Likelihood</a:t>
            </a:r>
            <a:endParaRPr b="1" sz="1200">
              <a:solidFill>
                <a:schemeClr val="dk1"/>
              </a:solidFill>
              <a:latin typeface="Raleway"/>
              <a:ea typeface="Raleway"/>
              <a:cs typeface="Raleway"/>
              <a:sym typeface="Raleway"/>
            </a:endParaRPr>
          </a:p>
        </p:txBody>
      </p:sp>
      <p:sp>
        <p:nvSpPr>
          <p:cNvPr id="483" name="Google Shape;483;p51"/>
          <p:cNvSpPr/>
          <p:nvPr/>
        </p:nvSpPr>
        <p:spPr>
          <a:xfrm>
            <a:off x="4477916" y="3332288"/>
            <a:ext cx="369300" cy="369300"/>
          </a:xfrm>
          <a:prstGeom prst="ellipse">
            <a:avLst/>
          </a:prstGeom>
          <a:solidFill>
            <a:srgbClr val="999999"/>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484" name="Google Shape;484;p51"/>
          <p:cNvSpPr/>
          <p:nvPr/>
        </p:nvSpPr>
        <p:spPr>
          <a:xfrm>
            <a:off x="4571991" y="2100888"/>
            <a:ext cx="369300" cy="369300"/>
          </a:xfrm>
          <a:prstGeom prst="ellipse">
            <a:avLst/>
          </a:prstGeom>
          <a:solidFill>
            <a:srgbClr val="999999"/>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485" name="Google Shape;485;p51"/>
          <p:cNvSpPr/>
          <p:nvPr/>
        </p:nvSpPr>
        <p:spPr>
          <a:xfrm>
            <a:off x="3925216" y="2661088"/>
            <a:ext cx="369300" cy="369300"/>
          </a:xfrm>
          <a:prstGeom prst="ellipse">
            <a:avLst/>
          </a:prstGeom>
          <a:solidFill>
            <a:srgbClr val="999999"/>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486" name="Google Shape;486;p51"/>
          <p:cNvSpPr/>
          <p:nvPr/>
        </p:nvSpPr>
        <p:spPr>
          <a:xfrm>
            <a:off x="3923166" y="3269538"/>
            <a:ext cx="369300" cy="369300"/>
          </a:xfrm>
          <a:prstGeom prst="ellipse">
            <a:avLst/>
          </a:prstGeom>
          <a:solidFill>
            <a:srgbClr val="999999"/>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487" name="Google Shape;487;p51"/>
          <p:cNvSpPr/>
          <p:nvPr/>
        </p:nvSpPr>
        <p:spPr>
          <a:xfrm>
            <a:off x="4685641" y="3162888"/>
            <a:ext cx="369300" cy="369300"/>
          </a:xfrm>
          <a:prstGeom prst="ellipse">
            <a:avLst/>
          </a:prstGeom>
          <a:solidFill>
            <a:srgbClr val="999999"/>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488" name="Google Shape;488;p51"/>
          <p:cNvSpPr txBox="1"/>
          <p:nvPr/>
        </p:nvSpPr>
        <p:spPr>
          <a:xfrm>
            <a:off x="4642288" y="3147438"/>
            <a:ext cx="45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R5</a:t>
            </a:r>
            <a:endParaRPr b="1"/>
          </a:p>
        </p:txBody>
      </p:sp>
      <p:sp>
        <p:nvSpPr>
          <p:cNvPr id="489" name="Google Shape;489;p51"/>
          <p:cNvSpPr txBox="1"/>
          <p:nvPr/>
        </p:nvSpPr>
        <p:spPr>
          <a:xfrm>
            <a:off x="4510350" y="2085450"/>
            <a:ext cx="49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R2</a:t>
            </a:r>
            <a:endParaRPr b="1"/>
          </a:p>
        </p:txBody>
      </p:sp>
      <p:sp>
        <p:nvSpPr>
          <p:cNvPr id="490" name="Google Shape;490;p51"/>
          <p:cNvSpPr txBox="1"/>
          <p:nvPr/>
        </p:nvSpPr>
        <p:spPr>
          <a:xfrm>
            <a:off x="3881875" y="2645650"/>
            <a:ext cx="45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R3</a:t>
            </a:r>
            <a:endParaRPr b="1"/>
          </a:p>
        </p:txBody>
      </p:sp>
      <p:sp>
        <p:nvSpPr>
          <p:cNvPr id="491" name="Google Shape;491;p51"/>
          <p:cNvSpPr txBox="1"/>
          <p:nvPr/>
        </p:nvSpPr>
        <p:spPr>
          <a:xfrm>
            <a:off x="3879813" y="3254100"/>
            <a:ext cx="45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R4</a:t>
            </a:r>
            <a:endParaRPr b="1"/>
          </a:p>
        </p:txBody>
      </p:sp>
      <p:sp>
        <p:nvSpPr>
          <p:cNvPr id="492" name="Google Shape;492;p51"/>
          <p:cNvSpPr txBox="1"/>
          <p:nvPr/>
        </p:nvSpPr>
        <p:spPr>
          <a:xfrm>
            <a:off x="5660400" y="1466425"/>
            <a:ext cx="2697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R1: </a:t>
            </a:r>
            <a:r>
              <a:rPr lang="en">
                <a:latin typeface="Lato"/>
                <a:ea typeface="Lato"/>
                <a:cs typeface="Lato"/>
                <a:sym typeface="Lato"/>
              </a:rPr>
              <a:t>Hardware Dependency - XArm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R2: </a:t>
            </a:r>
            <a:r>
              <a:rPr lang="en">
                <a:latin typeface="Lato"/>
                <a:ea typeface="Lato"/>
                <a:cs typeface="Lato"/>
                <a:sym typeface="Lato"/>
              </a:rPr>
              <a:t>Hardware Dependency - Amiga</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R3:</a:t>
            </a:r>
            <a:r>
              <a:rPr lang="en">
                <a:latin typeface="Lato"/>
                <a:ea typeface="Lato"/>
                <a:cs typeface="Lato"/>
                <a:sym typeface="Lato"/>
              </a:rPr>
              <a:t> Interteam Communication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R4: </a:t>
            </a:r>
            <a:r>
              <a:rPr lang="en">
                <a:latin typeface="Lato"/>
                <a:ea typeface="Lato"/>
                <a:cs typeface="Lato"/>
                <a:sym typeface="Lato"/>
              </a:rPr>
              <a:t>Failure of arm motion execution w/ new planner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R5: </a:t>
            </a:r>
            <a:r>
              <a:rPr lang="en">
                <a:latin typeface="Lato"/>
                <a:ea typeface="Lato"/>
                <a:cs typeface="Lato"/>
                <a:sym typeface="Lato"/>
              </a:rPr>
              <a:t>Testing location clashes w/ Nav.</a:t>
            </a:r>
            <a:endParaRPr>
              <a:latin typeface="Lato"/>
              <a:ea typeface="Lato"/>
              <a:cs typeface="Lato"/>
              <a:sym typeface="Lato"/>
            </a:endParaRPr>
          </a:p>
        </p:txBody>
      </p:sp>
      <p:sp>
        <p:nvSpPr>
          <p:cNvPr id="493" name="Google Shape;493;p51"/>
          <p:cNvSpPr txBox="1"/>
          <p:nvPr/>
        </p:nvSpPr>
        <p:spPr>
          <a:xfrm>
            <a:off x="4434575" y="3332375"/>
            <a:ext cx="45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R1</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2"/>
          <p:cNvSpPr/>
          <p:nvPr/>
        </p:nvSpPr>
        <p:spPr>
          <a:xfrm>
            <a:off x="5541000" y="2654875"/>
            <a:ext cx="3603000" cy="2488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2"/>
          <p:cNvSpPr txBox="1"/>
          <p:nvPr>
            <p:ph type="title"/>
          </p:nvPr>
        </p:nvSpPr>
        <p:spPr>
          <a:xfrm>
            <a:off x="713279" y="539500"/>
            <a:ext cx="4827600" cy="139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500" name="Google Shape;500;p52"/>
          <p:cNvSpPr txBox="1"/>
          <p:nvPr>
            <p:ph idx="1" type="subTitle"/>
          </p:nvPr>
        </p:nvSpPr>
        <p:spPr>
          <a:xfrm>
            <a:off x="713225" y="1840950"/>
            <a:ext cx="4827600" cy="66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Lato"/>
                <a:ea typeface="Lato"/>
                <a:cs typeface="Lato"/>
                <a:sym typeface="Lato"/>
              </a:rPr>
              <a:t>Any questions/comments/corn-cerns?</a:t>
            </a:r>
            <a:endParaRPr b="1">
              <a:solidFill>
                <a:schemeClr val="accent2"/>
              </a:solidFill>
              <a:latin typeface="Lato"/>
              <a:ea typeface="Lato"/>
              <a:cs typeface="Lato"/>
              <a:sym typeface="Lato"/>
            </a:endParaRPr>
          </a:p>
        </p:txBody>
      </p:sp>
      <p:sp>
        <p:nvSpPr>
          <p:cNvPr id="501" name="Google Shape;501;p52"/>
          <p:cNvSpPr/>
          <p:nvPr/>
        </p:nvSpPr>
        <p:spPr>
          <a:xfrm>
            <a:off x="0" y="1840950"/>
            <a:ext cx="713100" cy="3302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Overview</a:t>
            </a:r>
            <a:endParaRPr>
              <a:latin typeface="Montserrat"/>
              <a:ea typeface="Montserrat"/>
              <a:cs typeface="Montserrat"/>
              <a:sym typeface="Montserrat"/>
            </a:endParaRPr>
          </a:p>
        </p:txBody>
      </p:sp>
      <p:sp>
        <p:nvSpPr>
          <p:cNvPr id="191" name="Google Shape;191;p26"/>
          <p:cNvSpPr txBox="1"/>
          <p:nvPr/>
        </p:nvSpPr>
        <p:spPr>
          <a:xfrm>
            <a:off x="720000" y="1218625"/>
            <a:ext cx="7704000" cy="1477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Font typeface="Lato"/>
              <a:buChar char="●"/>
            </a:pPr>
            <a:r>
              <a:rPr lang="en" sz="1500">
                <a:latin typeface="Lato"/>
                <a:ea typeface="Lato"/>
                <a:cs typeface="Lato"/>
                <a:sym typeface="Lato"/>
              </a:rPr>
              <a:t>On average, American farmers use 130 - 140 lbs of nitrogen based fertilizer per acre.</a:t>
            </a:r>
            <a:endParaRPr sz="1500">
              <a:latin typeface="Lato"/>
              <a:ea typeface="Lato"/>
              <a:cs typeface="Lato"/>
              <a:sym typeface="Lato"/>
            </a:endParaRPr>
          </a:p>
          <a:p>
            <a:pPr indent="-323850" lvl="0" marL="457200" rtl="0" algn="l">
              <a:lnSpc>
                <a:spcPct val="115000"/>
              </a:lnSpc>
              <a:spcBef>
                <a:spcPts val="0"/>
              </a:spcBef>
              <a:spcAft>
                <a:spcPts val="0"/>
              </a:spcAft>
              <a:buSzPts val="1500"/>
              <a:buFont typeface="Lato"/>
              <a:buChar char="●"/>
            </a:pPr>
            <a:r>
              <a:rPr lang="en" sz="1500">
                <a:latin typeface="Lato"/>
                <a:ea typeface="Lato"/>
                <a:cs typeface="Lato"/>
                <a:sym typeface="Lato"/>
              </a:rPr>
              <a:t>The overuse of fertilizer causes wastage of fertilizer, increase in operational costs, and higher chances of environmental hazards</a:t>
            </a:r>
            <a:endParaRPr sz="1500">
              <a:latin typeface="Lato"/>
              <a:ea typeface="Lato"/>
              <a:cs typeface="Lato"/>
              <a:sym typeface="Lato"/>
            </a:endParaRPr>
          </a:p>
          <a:p>
            <a:pPr indent="-323850" lvl="0" marL="457200" rtl="0" algn="l">
              <a:lnSpc>
                <a:spcPct val="115000"/>
              </a:lnSpc>
              <a:spcBef>
                <a:spcPts val="0"/>
              </a:spcBef>
              <a:spcAft>
                <a:spcPts val="0"/>
              </a:spcAft>
              <a:buSzPts val="1500"/>
              <a:buFont typeface="Lato"/>
              <a:buChar char="●"/>
            </a:pPr>
            <a:r>
              <a:rPr lang="en" sz="1500">
                <a:latin typeface="Lato"/>
                <a:ea typeface="Lato"/>
                <a:cs typeface="Lato"/>
                <a:sym typeface="Lato"/>
              </a:rPr>
              <a:t>Only 40-60% of nitrogen is absorbed by crops annually by using the labor-intensive Corn Stalk Nitrate Test (CSNT), a seasonal test that cannot be used in droughts.</a:t>
            </a:r>
            <a:endParaRPr sz="1500">
              <a:latin typeface="Lato"/>
              <a:ea typeface="Lato"/>
              <a:cs typeface="Lato"/>
              <a:sym typeface="Lato"/>
            </a:endParaRPr>
          </a:p>
        </p:txBody>
      </p:sp>
      <p:grpSp>
        <p:nvGrpSpPr>
          <p:cNvPr id="192" name="Google Shape;192;p26"/>
          <p:cNvGrpSpPr/>
          <p:nvPr/>
        </p:nvGrpSpPr>
        <p:grpSpPr>
          <a:xfrm>
            <a:off x="573403" y="2881824"/>
            <a:ext cx="8189576" cy="1901094"/>
            <a:chOff x="311400" y="2606879"/>
            <a:chExt cx="8508650" cy="2313611"/>
          </a:xfrm>
        </p:grpSpPr>
        <p:sp>
          <p:nvSpPr>
            <p:cNvPr id="193" name="Google Shape;193;p26"/>
            <p:cNvSpPr txBox="1"/>
            <p:nvPr/>
          </p:nvSpPr>
          <p:spPr>
            <a:xfrm>
              <a:off x="723377" y="2606879"/>
              <a:ext cx="7744500" cy="82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latin typeface="Lato"/>
                  <a:ea typeface="Lato"/>
                  <a:cs typeface="Lato"/>
                  <a:sym typeface="Lato"/>
                </a:rPr>
                <a:t>If farmers could have feedback on how much nitrogen is being absorbed by the corn, they could consistently achieve an optimal yield without over fertilizing.</a:t>
              </a:r>
              <a:endParaRPr sz="1500">
                <a:latin typeface="Lato"/>
                <a:ea typeface="Lato"/>
                <a:cs typeface="Lato"/>
                <a:sym typeface="Lato"/>
              </a:endParaRPr>
            </a:p>
          </p:txBody>
        </p:sp>
        <p:sp>
          <p:nvSpPr>
            <p:cNvPr id="194" name="Google Shape;194;p26"/>
            <p:cNvSpPr/>
            <p:nvPr/>
          </p:nvSpPr>
          <p:spPr>
            <a:xfrm>
              <a:off x="1982725" y="3574990"/>
              <a:ext cx="5166000" cy="13455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Lato"/>
                  <a:ea typeface="Lato"/>
                  <a:cs typeface="Lato"/>
                  <a:sym typeface="Lato"/>
                </a:rPr>
                <a:t>Nitrogen Absorption Period</a:t>
              </a:r>
              <a:endParaRPr i="1">
                <a:latin typeface="Lato"/>
                <a:ea typeface="Lato"/>
                <a:cs typeface="Lato"/>
                <a:sym typeface="Lato"/>
              </a:endParaRPr>
            </a:p>
          </p:txBody>
        </p:sp>
        <p:sp>
          <p:nvSpPr>
            <p:cNvPr id="195" name="Google Shape;195;p26"/>
            <p:cNvSpPr/>
            <p:nvPr/>
          </p:nvSpPr>
          <p:spPr>
            <a:xfrm>
              <a:off x="311400" y="4029490"/>
              <a:ext cx="1516800" cy="4365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Planting</a:t>
              </a:r>
              <a:endParaRPr>
                <a:latin typeface="Lato"/>
                <a:ea typeface="Lato"/>
                <a:cs typeface="Lato"/>
                <a:sym typeface="Lato"/>
              </a:endParaRPr>
            </a:p>
          </p:txBody>
        </p:sp>
        <p:sp>
          <p:nvSpPr>
            <p:cNvPr id="196" name="Google Shape;196;p26"/>
            <p:cNvSpPr/>
            <p:nvPr/>
          </p:nvSpPr>
          <p:spPr>
            <a:xfrm>
              <a:off x="2068775" y="4026765"/>
              <a:ext cx="1516800" cy="4365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Fertilization</a:t>
              </a:r>
              <a:endParaRPr>
                <a:latin typeface="Lato"/>
                <a:ea typeface="Lato"/>
                <a:cs typeface="Lato"/>
                <a:sym typeface="Lato"/>
              </a:endParaRPr>
            </a:p>
          </p:txBody>
        </p:sp>
        <p:sp>
          <p:nvSpPr>
            <p:cNvPr id="197" name="Google Shape;197;p26"/>
            <p:cNvSpPr/>
            <p:nvPr/>
          </p:nvSpPr>
          <p:spPr>
            <a:xfrm>
              <a:off x="5558425" y="4026765"/>
              <a:ext cx="1516800" cy="4365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Nitrogen Testing</a:t>
              </a:r>
              <a:endParaRPr>
                <a:latin typeface="Lato"/>
                <a:ea typeface="Lato"/>
                <a:cs typeface="Lato"/>
                <a:sym typeface="Lato"/>
              </a:endParaRPr>
            </a:p>
          </p:txBody>
        </p:sp>
        <p:sp>
          <p:nvSpPr>
            <p:cNvPr id="198" name="Google Shape;198;p26"/>
            <p:cNvSpPr/>
            <p:nvPr/>
          </p:nvSpPr>
          <p:spPr>
            <a:xfrm>
              <a:off x="7303250" y="4026765"/>
              <a:ext cx="1516800" cy="4365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Harvest</a:t>
              </a:r>
              <a:endParaRPr>
                <a:latin typeface="Lato"/>
                <a:ea typeface="Lato"/>
                <a:cs typeface="Lato"/>
                <a:sym typeface="Lato"/>
              </a:endParaRPr>
            </a:p>
          </p:txBody>
        </p:sp>
        <p:cxnSp>
          <p:nvCxnSpPr>
            <p:cNvPr id="199" name="Google Shape;199;p26"/>
            <p:cNvCxnSpPr>
              <a:stCxn id="196" idx="3"/>
              <a:endCxn id="197" idx="1"/>
            </p:cNvCxnSpPr>
            <p:nvPr/>
          </p:nvCxnSpPr>
          <p:spPr>
            <a:xfrm>
              <a:off x="3585575" y="4245015"/>
              <a:ext cx="1972800" cy="0"/>
            </a:xfrm>
            <a:prstGeom prst="straightConnector1">
              <a:avLst/>
            </a:prstGeom>
            <a:noFill/>
            <a:ln cap="flat" cmpd="sng" w="9525">
              <a:solidFill>
                <a:schemeClr val="dk2"/>
              </a:solidFill>
              <a:prstDash val="solid"/>
              <a:round/>
              <a:headEnd len="med" w="med" type="none"/>
              <a:tailEnd len="med" w="med" type="stealth"/>
            </a:ln>
          </p:spPr>
        </p:cxnSp>
        <p:cxnSp>
          <p:nvCxnSpPr>
            <p:cNvPr id="200" name="Google Shape;200;p26"/>
            <p:cNvCxnSpPr>
              <a:stCxn id="195" idx="3"/>
              <a:endCxn id="196" idx="1"/>
            </p:cNvCxnSpPr>
            <p:nvPr/>
          </p:nvCxnSpPr>
          <p:spPr>
            <a:xfrm flipH="1" rot="10800000">
              <a:off x="1828200" y="4245040"/>
              <a:ext cx="240600" cy="2700"/>
            </a:xfrm>
            <a:prstGeom prst="straightConnector1">
              <a:avLst/>
            </a:prstGeom>
            <a:noFill/>
            <a:ln cap="flat" cmpd="sng" w="9525">
              <a:solidFill>
                <a:schemeClr val="dk2"/>
              </a:solidFill>
              <a:prstDash val="solid"/>
              <a:round/>
              <a:headEnd len="med" w="med" type="none"/>
              <a:tailEnd len="med" w="med" type="stealth"/>
            </a:ln>
          </p:spPr>
        </p:cxnSp>
        <p:cxnSp>
          <p:nvCxnSpPr>
            <p:cNvPr id="201" name="Google Shape;201;p26"/>
            <p:cNvCxnSpPr/>
            <p:nvPr/>
          </p:nvCxnSpPr>
          <p:spPr>
            <a:xfrm flipH="1" rot="10800000">
              <a:off x="7075225" y="4246390"/>
              <a:ext cx="240600" cy="2700"/>
            </a:xfrm>
            <a:prstGeom prst="straightConnector1">
              <a:avLst/>
            </a:prstGeom>
            <a:noFill/>
            <a:ln cap="flat" cmpd="sng" w="9525">
              <a:solidFill>
                <a:schemeClr val="dk2"/>
              </a:solidFill>
              <a:prstDash val="solid"/>
              <a:round/>
              <a:headEnd len="med" w="med" type="none"/>
              <a:tailEnd len="med" w="med" type="stealth"/>
            </a:ln>
          </p:spPr>
        </p:cxnSp>
        <p:sp>
          <p:nvSpPr>
            <p:cNvPr id="202" name="Google Shape;202;p26"/>
            <p:cNvSpPr/>
            <p:nvPr/>
          </p:nvSpPr>
          <p:spPr>
            <a:xfrm>
              <a:off x="4075038" y="4029490"/>
              <a:ext cx="993900" cy="4365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Nitrogen Loss</a:t>
              </a:r>
              <a:endParaRPr>
                <a:latin typeface="Lato"/>
                <a:ea typeface="Lato"/>
                <a:cs typeface="Lato"/>
                <a:sym typeface="Lato"/>
              </a:endParaRPr>
            </a:p>
          </p:txBody>
        </p:sp>
      </p:grpSp>
      <p:cxnSp>
        <p:nvCxnSpPr>
          <p:cNvPr id="203" name="Google Shape;203;p26"/>
          <p:cNvCxnSpPr/>
          <p:nvPr/>
        </p:nvCxnSpPr>
        <p:spPr>
          <a:xfrm rot="5400000">
            <a:off x="4667881" y="2751401"/>
            <a:ext cx="600" cy="3358800"/>
          </a:xfrm>
          <a:prstGeom prst="bentConnector3">
            <a:avLst>
              <a:gd fmla="val 39687500"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7"/>
          <p:cNvPicPr preferRelativeResize="0"/>
          <p:nvPr/>
        </p:nvPicPr>
        <p:blipFill>
          <a:blip r:embed="rId3">
            <a:alphaModFix/>
          </a:blip>
          <a:stretch>
            <a:fillRect/>
          </a:stretch>
        </p:blipFill>
        <p:spPr>
          <a:xfrm>
            <a:off x="2889465" y="1971600"/>
            <a:ext cx="3376226" cy="3078149"/>
          </a:xfrm>
          <a:prstGeom prst="rect">
            <a:avLst/>
          </a:prstGeom>
          <a:noFill/>
          <a:ln>
            <a:noFill/>
          </a:ln>
        </p:spPr>
      </p:pic>
      <p:sp>
        <p:nvSpPr>
          <p:cNvPr id="209" name="Google Shape;209;p27"/>
          <p:cNvSpPr txBox="1"/>
          <p:nvPr/>
        </p:nvSpPr>
        <p:spPr>
          <a:xfrm>
            <a:off x="219775" y="151225"/>
            <a:ext cx="7704000" cy="174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Lato"/>
                <a:ea typeface="Lato"/>
                <a:cs typeface="Lato"/>
                <a:sym typeface="Lato"/>
              </a:rPr>
              <a:t>Project Goal: </a:t>
            </a:r>
            <a:endParaRPr sz="1500">
              <a:latin typeface="Lato"/>
              <a:ea typeface="Lato"/>
              <a:cs typeface="Lato"/>
              <a:sym typeface="Lato"/>
            </a:endParaRPr>
          </a:p>
          <a:p>
            <a:pPr indent="0" lvl="0" marL="0" rtl="0" algn="l">
              <a:lnSpc>
                <a:spcPct val="115000"/>
              </a:lnSpc>
              <a:spcBef>
                <a:spcPts val="0"/>
              </a:spcBef>
              <a:spcAft>
                <a:spcPts val="0"/>
              </a:spcAft>
              <a:buNone/>
            </a:pPr>
            <a:r>
              <a:rPr lang="en" sz="1500">
                <a:latin typeface="Lato"/>
                <a:ea typeface="Lato"/>
                <a:cs typeface="Lato"/>
                <a:sym typeface="Lato"/>
              </a:rPr>
              <a:t>Autonomous monitoring of nitrate levels in cornstalks, which will aid in giving feedback to the farmers on the amount of nitrogen to be used.</a:t>
            </a:r>
            <a:endParaRPr sz="1500">
              <a:latin typeface="Lato"/>
              <a:ea typeface="Lato"/>
              <a:cs typeface="Lato"/>
              <a:sym typeface="Lato"/>
            </a:endParaRPr>
          </a:p>
          <a:p>
            <a:pPr indent="0" lvl="0" marL="0" rtl="0" algn="l">
              <a:lnSpc>
                <a:spcPct val="115000"/>
              </a:lnSpc>
              <a:spcBef>
                <a:spcPts val="0"/>
              </a:spcBef>
              <a:spcAft>
                <a:spcPts val="0"/>
              </a:spcAft>
              <a:buNone/>
            </a:pPr>
            <a:r>
              <a:rPr b="1" lang="en" sz="1500">
                <a:latin typeface="Lato"/>
                <a:ea typeface="Lato"/>
                <a:cs typeface="Lato"/>
                <a:sym typeface="Lato"/>
              </a:rPr>
              <a:t>Solution:</a:t>
            </a:r>
            <a:endParaRPr b="1" sz="1500">
              <a:latin typeface="Lato"/>
              <a:ea typeface="Lato"/>
              <a:cs typeface="Lato"/>
              <a:sym typeface="Lato"/>
            </a:endParaRPr>
          </a:p>
          <a:p>
            <a:pPr indent="0" lvl="0" marL="0" rtl="0" algn="l">
              <a:lnSpc>
                <a:spcPct val="115000"/>
              </a:lnSpc>
              <a:spcBef>
                <a:spcPts val="0"/>
              </a:spcBef>
              <a:spcAft>
                <a:spcPts val="0"/>
              </a:spcAft>
              <a:buNone/>
            </a:pPr>
            <a:r>
              <a:rPr lang="en" sz="1500">
                <a:latin typeface="Lato"/>
                <a:ea typeface="Lato"/>
                <a:cs typeface="Lato"/>
                <a:sym typeface="Lato"/>
              </a:rPr>
              <a:t>A mobile robot with the capability to autonomously navigate through a field and inserting a nitrate sensor into the cornstalk to measure the level.</a:t>
            </a:r>
            <a:endParaRPr sz="15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title"/>
          </p:nvPr>
        </p:nvSpPr>
        <p:spPr>
          <a:xfrm>
            <a:off x="4316350" y="1389769"/>
            <a:ext cx="3780000" cy="184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Technical Development</a:t>
            </a:r>
            <a:endParaRPr sz="4000"/>
          </a:p>
        </p:txBody>
      </p:sp>
      <p:sp>
        <p:nvSpPr>
          <p:cNvPr id="215" name="Google Shape;215;p28"/>
          <p:cNvSpPr txBox="1"/>
          <p:nvPr/>
        </p:nvSpPr>
        <p:spPr>
          <a:xfrm>
            <a:off x="875950" y="3559175"/>
            <a:ext cx="336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rgbClr val="C2D4A1"/>
                </a:solidFill>
                <a:latin typeface="Lato"/>
                <a:ea typeface="Lato"/>
                <a:cs typeface="Lato"/>
                <a:sym typeface="Lato"/>
                <a:hlinkClick r:id="rId3">
                  <a:extLst>
                    <a:ext uri="{A12FA001-AC4F-418D-AE19-62706E023703}">
                      <ahyp:hlinkClr val="tx"/>
                    </a:ext>
                  </a:extLst>
                </a:hlinkClick>
              </a:rPr>
              <a:t>Michigan Ag Council</a:t>
            </a:r>
            <a:endParaRPr sz="1000">
              <a:solidFill>
                <a:srgbClr val="C2D4A1"/>
              </a:solidFill>
              <a:latin typeface="Lato"/>
              <a:ea typeface="Lato"/>
              <a:cs typeface="Lato"/>
              <a:sym typeface="Lato"/>
            </a:endParaRPr>
          </a:p>
        </p:txBody>
      </p:sp>
      <p:pic>
        <p:nvPicPr>
          <p:cNvPr id="216" name="Google Shape;216;p28"/>
          <p:cNvPicPr preferRelativeResize="0"/>
          <p:nvPr/>
        </p:nvPicPr>
        <p:blipFill>
          <a:blip r:embed="rId4">
            <a:alphaModFix/>
          </a:blip>
          <a:stretch>
            <a:fillRect/>
          </a:stretch>
        </p:blipFill>
        <p:spPr>
          <a:xfrm>
            <a:off x="965183" y="1389777"/>
            <a:ext cx="3351169" cy="2234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Manipulation</a:t>
            </a:r>
            <a:endParaRPr>
              <a:latin typeface="Montserrat"/>
              <a:ea typeface="Montserrat"/>
              <a:cs typeface="Montserrat"/>
              <a:sym typeface="Montserrat"/>
            </a:endParaRPr>
          </a:p>
        </p:txBody>
      </p:sp>
      <p:sp>
        <p:nvSpPr>
          <p:cNvPr id="222" name="Google Shape;222;p29"/>
          <p:cNvSpPr txBox="1"/>
          <p:nvPr/>
        </p:nvSpPr>
        <p:spPr>
          <a:xfrm>
            <a:off x="720000" y="1218625"/>
            <a:ext cx="5040600" cy="333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latin typeface="Lato"/>
                <a:ea typeface="Lato"/>
                <a:cs typeface="Lato"/>
                <a:sym typeface="Lato"/>
              </a:rPr>
              <a:t>Status</a:t>
            </a:r>
            <a:endParaRPr sz="1500">
              <a:latin typeface="Lato"/>
              <a:ea typeface="Lato"/>
              <a:cs typeface="Lato"/>
              <a:sym typeface="Lato"/>
            </a:endParaRPr>
          </a:p>
          <a:p>
            <a:pPr indent="-323850" lvl="0" marL="457200" rtl="0" algn="l">
              <a:lnSpc>
                <a:spcPct val="115000"/>
              </a:lnSpc>
              <a:spcBef>
                <a:spcPts val="0"/>
              </a:spcBef>
              <a:spcAft>
                <a:spcPts val="0"/>
              </a:spcAft>
              <a:buSzPts val="1500"/>
              <a:buFont typeface="Lato"/>
              <a:buChar char="●"/>
            </a:pPr>
            <a:r>
              <a:rPr lang="en" sz="1500">
                <a:latin typeface="Lato"/>
                <a:ea typeface="Lato"/>
                <a:cs typeface="Lato"/>
                <a:sym typeface="Lato"/>
              </a:rPr>
              <a:t>Moves to identified cornstalk</a:t>
            </a:r>
            <a:endParaRPr sz="1500">
              <a:latin typeface="Lato"/>
              <a:ea typeface="Lato"/>
              <a:cs typeface="Lato"/>
              <a:sym typeface="Lato"/>
            </a:endParaRPr>
          </a:p>
          <a:p>
            <a:pPr indent="-323850" lvl="0" marL="457200" rtl="0" algn="l">
              <a:lnSpc>
                <a:spcPct val="115000"/>
              </a:lnSpc>
              <a:spcBef>
                <a:spcPts val="0"/>
              </a:spcBef>
              <a:spcAft>
                <a:spcPts val="0"/>
              </a:spcAft>
              <a:buSzPts val="1500"/>
              <a:buFont typeface="Lato"/>
              <a:buChar char="●"/>
            </a:pPr>
            <a:r>
              <a:rPr lang="en" sz="1500">
                <a:latin typeface="Lato"/>
                <a:ea typeface="Lato"/>
                <a:cs typeface="Lato"/>
                <a:sym typeface="Lato"/>
              </a:rPr>
              <a:t>Arcs around cornstalk</a:t>
            </a:r>
            <a:endParaRPr sz="1500">
              <a:latin typeface="Lato"/>
              <a:ea typeface="Lato"/>
              <a:cs typeface="Lato"/>
              <a:sym typeface="Lato"/>
            </a:endParaRPr>
          </a:p>
          <a:p>
            <a:pPr indent="-323850" lvl="0" marL="457200" rtl="0" algn="l">
              <a:lnSpc>
                <a:spcPct val="115000"/>
              </a:lnSpc>
              <a:spcBef>
                <a:spcPts val="0"/>
              </a:spcBef>
              <a:spcAft>
                <a:spcPts val="0"/>
              </a:spcAft>
              <a:buSzPts val="1500"/>
              <a:buFont typeface="Lato"/>
              <a:buChar char="●"/>
            </a:pPr>
            <a:r>
              <a:rPr lang="en" sz="1500">
                <a:latin typeface="Lato"/>
                <a:ea typeface="Lato"/>
                <a:cs typeface="Lato"/>
                <a:sym typeface="Lato"/>
              </a:rPr>
              <a:t>Grips cornstalk </a:t>
            </a:r>
            <a:endParaRPr sz="1500">
              <a:latin typeface="Lato"/>
              <a:ea typeface="Lato"/>
              <a:cs typeface="Lato"/>
              <a:sym typeface="Lato"/>
            </a:endParaRPr>
          </a:p>
          <a:p>
            <a:pPr indent="-323850" lvl="0" marL="457200" rtl="0" algn="l">
              <a:lnSpc>
                <a:spcPct val="115000"/>
              </a:lnSpc>
              <a:spcBef>
                <a:spcPts val="0"/>
              </a:spcBef>
              <a:spcAft>
                <a:spcPts val="0"/>
              </a:spcAft>
              <a:buSzPts val="1500"/>
              <a:buFont typeface="Lato"/>
              <a:buChar char="●"/>
            </a:pPr>
            <a:r>
              <a:rPr lang="en" sz="1500">
                <a:latin typeface="Lato"/>
                <a:ea typeface="Lato"/>
                <a:cs typeface="Lato"/>
                <a:sym typeface="Lato"/>
              </a:rPr>
              <a:t>Moves to External Mechanisms</a:t>
            </a:r>
            <a:endParaRPr sz="1500">
              <a:latin typeface="Lato"/>
              <a:ea typeface="Lato"/>
              <a:cs typeface="Lato"/>
              <a:sym typeface="Lato"/>
            </a:endParaRPr>
          </a:p>
          <a:p>
            <a:pPr indent="0" lvl="0" marL="0" rtl="0" algn="l">
              <a:lnSpc>
                <a:spcPct val="115000"/>
              </a:lnSpc>
              <a:spcBef>
                <a:spcPts val="0"/>
              </a:spcBef>
              <a:spcAft>
                <a:spcPts val="0"/>
              </a:spcAft>
              <a:buNone/>
            </a:pPr>
            <a:r>
              <a:t/>
            </a:r>
            <a:endParaRPr sz="1500">
              <a:latin typeface="Lato"/>
              <a:ea typeface="Lato"/>
              <a:cs typeface="Lato"/>
              <a:sym typeface="Lato"/>
            </a:endParaRPr>
          </a:p>
          <a:p>
            <a:pPr indent="0" lvl="0" marL="0" rtl="0" algn="l">
              <a:lnSpc>
                <a:spcPct val="115000"/>
              </a:lnSpc>
              <a:spcBef>
                <a:spcPts val="0"/>
              </a:spcBef>
              <a:spcAft>
                <a:spcPts val="0"/>
              </a:spcAft>
              <a:buNone/>
            </a:pPr>
            <a:r>
              <a:rPr lang="en" sz="1500">
                <a:latin typeface="Lato"/>
                <a:ea typeface="Lato"/>
                <a:cs typeface="Lato"/>
                <a:sym typeface="Lato"/>
              </a:rPr>
              <a:t>Challenges</a:t>
            </a:r>
            <a:endParaRPr sz="1500">
              <a:latin typeface="Lato"/>
              <a:ea typeface="Lato"/>
              <a:cs typeface="Lato"/>
              <a:sym typeface="Lato"/>
            </a:endParaRPr>
          </a:p>
          <a:p>
            <a:pPr indent="-323850" lvl="0" marL="457200" rtl="0" algn="l">
              <a:lnSpc>
                <a:spcPct val="115000"/>
              </a:lnSpc>
              <a:spcBef>
                <a:spcPts val="0"/>
              </a:spcBef>
              <a:spcAft>
                <a:spcPts val="0"/>
              </a:spcAft>
              <a:buSzPts val="1500"/>
              <a:buFont typeface="Lato"/>
              <a:buChar char="●"/>
            </a:pPr>
            <a:r>
              <a:rPr lang="en" sz="1500">
                <a:latin typeface="Lato"/>
                <a:ea typeface="Lato"/>
                <a:cs typeface="Lato"/>
                <a:sym typeface="Lato"/>
              </a:rPr>
              <a:t>Singularities in trajectory for cornstalks closer to xArm base</a:t>
            </a:r>
            <a:endParaRPr sz="1500">
              <a:latin typeface="Lato"/>
              <a:ea typeface="Lato"/>
              <a:cs typeface="Lato"/>
              <a:sym typeface="Lato"/>
            </a:endParaRPr>
          </a:p>
          <a:p>
            <a:pPr indent="0" lvl="0" marL="0" rtl="0" algn="l">
              <a:lnSpc>
                <a:spcPct val="115000"/>
              </a:lnSpc>
              <a:spcBef>
                <a:spcPts val="0"/>
              </a:spcBef>
              <a:spcAft>
                <a:spcPts val="0"/>
              </a:spcAft>
              <a:buNone/>
            </a:pPr>
            <a:r>
              <a:t/>
            </a:r>
            <a:endParaRPr sz="1500">
              <a:latin typeface="Lato"/>
              <a:ea typeface="Lato"/>
              <a:cs typeface="Lato"/>
              <a:sym typeface="Lato"/>
            </a:endParaRPr>
          </a:p>
          <a:p>
            <a:pPr indent="0" lvl="0" marL="0" rtl="0" algn="l">
              <a:lnSpc>
                <a:spcPct val="115000"/>
              </a:lnSpc>
              <a:spcBef>
                <a:spcPts val="0"/>
              </a:spcBef>
              <a:spcAft>
                <a:spcPts val="0"/>
              </a:spcAft>
              <a:buNone/>
            </a:pPr>
            <a:r>
              <a:rPr lang="en" sz="1500">
                <a:latin typeface="Lato"/>
                <a:ea typeface="Lato"/>
                <a:cs typeface="Lato"/>
                <a:sym typeface="Lato"/>
              </a:rPr>
              <a:t>Plans</a:t>
            </a:r>
            <a:endParaRPr sz="1500">
              <a:latin typeface="Lato"/>
              <a:ea typeface="Lato"/>
              <a:cs typeface="Lato"/>
              <a:sym typeface="Lato"/>
            </a:endParaRPr>
          </a:p>
          <a:p>
            <a:pPr indent="-323850" lvl="0" marL="457200" rtl="0" algn="l">
              <a:lnSpc>
                <a:spcPct val="115000"/>
              </a:lnSpc>
              <a:spcBef>
                <a:spcPts val="0"/>
              </a:spcBef>
              <a:spcAft>
                <a:spcPts val="0"/>
              </a:spcAft>
              <a:buSzPts val="1500"/>
              <a:buFont typeface="Lato"/>
              <a:buChar char="●"/>
            </a:pPr>
            <a:r>
              <a:rPr lang="en" sz="1500">
                <a:latin typeface="Lato"/>
                <a:ea typeface="Lato"/>
                <a:cs typeface="Lato"/>
                <a:sym typeface="Lato"/>
              </a:rPr>
              <a:t>Develop a local planner for xArm</a:t>
            </a:r>
            <a:endParaRPr sz="1500">
              <a:latin typeface="Lato"/>
              <a:ea typeface="Lato"/>
              <a:cs typeface="Lato"/>
              <a:sym typeface="Lato"/>
            </a:endParaRPr>
          </a:p>
        </p:txBody>
      </p:sp>
      <p:pic>
        <p:nvPicPr>
          <p:cNvPr id="223" name="Google Shape;223;p29"/>
          <p:cNvPicPr preferRelativeResize="0"/>
          <p:nvPr/>
        </p:nvPicPr>
        <p:blipFill rotWithShape="1">
          <a:blip r:embed="rId3">
            <a:alphaModFix/>
          </a:blip>
          <a:srcRect b="1351" l="15982" r="22922" t="0"/>
          <a:stretch/>
        </p:blipFill>
        <p:spPr>
          <a:xfrm>
            <a:off x="5349250" y="1373150"/>
            <a:ext cx="3558550" cy="3027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Perception</a:t>
            </a:r>
            <a:endParaRPr>
              <a:latin typeface="Montserrat"/>
              <a:ea typeface="Montserrat"/>
              <a:cs typeface="Montserrat"/>
              <a:sym typeface="Montserrat"/>
            </a:endParaRPr>
          </a:p>
        </p:txBody>
      </p:sp>
      <p:pic>
        <p:nvPicPr>
          <p:cNvPr id="229" name="Google Shape;229;p30"/>
          <p:cNvPicPr preferRelativeResize="0"/>
          <p:nvPr/>
        </p:nvPicPr>
        <p:blipFill rotWithShape="1">
          <a:blip r:embed="rId3">
            <a:alphaModFix/>
          </a:blip>
          <a:srcRect b="0" l="6485" r="14612" t="0"/>
          <a:stretch/>
        </p:blipFill>
        <p:spPr>
          <a:xfrm>
            <a:off x="5273174" y="1586075"/>
            <a:ext cx="3329674" cy="2388697"/>
          </a:xfrm>
          <a:prstGeom prst="rect">
            <a:avLst/>
          </a:prstGeom>
          <a:noFill/>
          <a:ln>
            <a:noFill/>
          </a:ln>
        </p:spPr>
      </p:pic>
      <p:sp>
        <p:nvSpPr>
          <p:cNvPr id="230" name="Google Shape;230;p30"/>
          <p:cNvSpPr txBox="1"/>
          <p:nvPr/>
        </p:nvSpPr>
        <p:spPr>
          <a:xfrm>
            <a:off x="5417653" y="3976508"/>
            <a:ext cx="3040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91919"/>
                </a:solidFill>
                <a:latin typeface="Lato"/>
                <a:ea typeface="Lato"/>
                <a:cs typeface="Lato"/>
                <a:sym typeface="Lato"/>
              </a:rPr>
              <a:t>Mask RCNN Detection w/ Feature Points</a:t>
            </a:r>
            <a:endParaRPr>
              <a:solidFill>
                <a:srgbClr val="191919"/>
              </a:solidFill>
              <a:latin typeface="Lato"/>
              <a:ea typeface="Lato"/>
              <a:cs typeface="Lato"/>
              <a:sym typeface="Lato"/>
            </a:endParaRPr>
          </a:p>
        </p:txBody>
      </p:sp>
      <p:sp>
        <p:nvSpPr>
          <p:cNvPr id="231" name="Google Shape;231;p30"/>
          <p:cNvSpPr txBox="1"/>
          <p:nvPr/>
        </p:nvSpPr>
        <p:spPr>
          <a:xfrm>
            <a:off x="720000" y="1218625"/>
            <a:ext cx="4791600" cy="308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Lato"/>
                <a:ea typeface="Lato"/>
                <a:cs typeface="Lato"/>
                <a:sym typeface="Lato"/>
              </a:rPr>
              <a:t>Status</a:t>
            </a:r>
            <a:endParaRPr sz="18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Identifies valid cornstalks</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Identifies the width of cornstalks</a:t>
            </a:r>
            <a:endParaRPr sz="1600">
              <a:latin typeface="Lato"/>
              <a:ea typeface="Lato"/>
              <a:cs typeface="Lato"/>
              <a:sym typeface="Lato"/>
            </a:endParaRPr>
          </a:p>
          <a:p>
            <a:pPr indent="0" lvl="0" marL="0" rtl="0" algn="l">
              <a:lnSpc>
                <a:spcPct val="115000"/>
              </a:lnSpc>
              <a:spcBef>
                <a:spcPts val="0"/>
              </a:spcBef>
              <a:spcAft>
                <a:spcPts val="0"/>
              </a:spcAft>
              <a:buNone/>
            </a:pPr>
            <a:r>
              <a:t/>
            </a:r>
            <a:endParaRPr sz="1600">
              <a:latin typeface="Lato"/>
              <a:ea typeface="Lato"/>
              <a:cs typeface="Lato"/>
              <a:sym typeface="Lato"/>
            </a:endParaRPr>
          </a:p>
          <a:p>
            <a:pPr indent="0" lvl="0" marL="0" rtl="0" algn="l">
              <a:lnSpc>
                <a:spcPct val="115000"/>
              </a:lnSpc>
              <a:spcBef>
                <a:spcPts val="0"/>
              </a:spcBef>
              <a:spcAft>
                <a:spcPts val="0"/>
              </a:spcAft>
              <a:buNone/>
            </a:pPr>
            <a:r>
              <a:rPr lang="en" sz="1800">
                <a:latin typeface="Lato"/>
                <a:ea typeface="Lato"/>
                <a:cs typeface="Lato"/>
                <a:sym typeface="Lato"/>
              </a:rPr>
              <a:t>Challenges</a:t>
            </a:r>
            <a:endParaRPr sz="18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Stalks were not perfectly aligned when gripping</a:t>
            </a:r>
            <a:endParaRPr sz="1600">
              <a:latin typeface="Lato"/>
              <a:ea typeface="Lato"/>
              <a:cs typeface="Lato"/>
              <a:sym typeface="Lato"/>
            </a:endParaRPr>
          </a:p>
          <a:p>
            <a:pPr indent="0" lvl="0" marL="0" rtl="0" algn="l">
              <a:lnSpc>
                <a:spcPct val="115000"/>
              </a:lnSpc>
              <a:spcBef>
                <a:spcPts val="0"/>
              </a:spcBef>
              <a:spcAft>
                <a:spcPts val="0"/>
              </a:spcAft>
              <a:buNone/>
            </a:pPr>
            <a:r>
              <a:t/>
            </a:r>
            <a:endParaRPr sz="1600">
              <a:latin typeface="Lato"/>
              <a:ea typeface="Lato"/>
              <a:cs typeface="Lato"/>
              <a:sym typeface="Lato"/>
            </a:endParaRPr>
          </a:p>
          <a:p>
            <a:pPr indent="0" lvl="0" marL="0" rtl="0" algn="l">
              <a:lnSpc>
                <a:spcPct val="115000"/>
              </a:lnSpc>
              <a:spcBef>
                <a:spcPts val="0"/>
              </a:spcBef>
              <a:spcAft>
                <a:spcPts val="0"/>
              </a:spcAft>
              <a:buNone/>
            </a:pPr>
            <a:r>
              <a:rPr lang="en" sz="1800">
                <a:latin typeface="Lato"/>
                <a:ea typeface="Lato"/>
                <a:cs typeface="Lato"/>
                <a:sym typeface="Lato"/>
              </a:rPr>
              <a:t>Goals</a:t>
            </a:r>
            <a:endParaRPr sz="18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Develop a method for visual servoing</a:t>
            </a:r>
            <a:endParaRPr sz="16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End Effector</a:t>
            </a:r>
            <a:endParaRPr>
              <a:latin typeface="Montserrat"/>
              <a:ea typeface="Montserrat"/>
              <a:cs typeface="Montserrat"/>
              <a:sym typeface="Montserrat"/>
            </a:endParaRPr>
          </a:p>
        </p:txBody>
      </p:sp>
      <p:sp>
        <p:nvSpPr>
          <p:cNvPr id="237" name="Google Shape;237;p31"/>
          <p:cNvSpPr txBox="1"/>
          <p:nvPr/>
        </p:nvSpPr>
        <p:spPr>
          <a:xfrm>
            <a:off x="720000" y="1218625"/>
            <a:ext cx="4047300" cy="365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Lato"/>
                <a:ea typeface="Lato"/>
                <a:cs typeface="Lato"/>
                <a:sym typeface="Lato"/>
              </a:rPr>
              <a:t>Status</a:t>
            </a:r>
            <a:endParaRPr sz="18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Grips the identified cornstalk (of suitable diameter)</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Inserts nitrate sensor at minimum 9 mm into this cornstalk</a:t>
            </a:r>
            <a:endParaRPr sz="1600">
              <a:latin typeface="Lato"/>
              <a:ea typeface="Lato"/>
              <a:cs typeface="Lato"/>
              <a:sym typeface="Lato"/>
            </a:endParaRPr>
          </a:p>
          <a:p>
            <a:pPr indent="0" lvl="0" marL="0" rtl="0" algn="l">
              <a:lnSpc>
                <a:spcPct val="115000"/>
              </a:lnSpc>
              <a:spcBef>
                <a:spcPts val="0"/>
              </a:spcBef>
              <a:spcAft>
                <a:spcPts val="0"/>
              </a:spcAft>
              <a:buNone/>
            </a:pPr>
            <a:r>
              <a:t/>
            </a:r>
            <a:endParaRPr sz="1600">
              <a:latin typeface="Lato"/>
              <a:ea typeface="Lato"/>
              <a:cs typeface="Lato"/>
              <a:sym typeface="Lato"/>
            </a:endParaRPr>
          </a:p>
          <a:p>
            <a:pPr indent="0" lvl="0" marL="0" rtl="0" algn="l">
              <a:lnSpc>
                <a:spcPct val="115000"/>
              </a:lnSpc>
              <a:spcBef>
                <a:spcPts val="0"/>
              </a:spcBef>
              <a:spcAft>
                <a:spcPts val="0"/>
              </a:spcAft>
              <a:buNone/>
            </a:pPr>
            <a:r>
              <a:rPr lang="en" sz="1800">
                <a:latin typeface="Lato"/>
                <a:ea typeface="Lato"/>
                <a:cs typeface="Lato"/>
                <a:sym typeface="Lato"/>
              </a:rPr>
              <a:t>Challenges</a:t>
            </a:r>
            <a:endParaRPr sz="18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No Challenges </a:t>
            </a:r>
            <a:endParaRPr sz="1600">
              <a:latin typeface="Lato"/>
              <a:ea typeface="Lato"/>
              <a:cs typeface="Lato"/>
              <a:sym typeface="Lato"/>
            </a:endParaRPr>
          </a:p>
          <a:p>
            <a:pPr indent="0" lvl="0" marL="0" rtl="0" algn="l">
              <a:lnSpc>
                <a:spcPct val="115000"/>
              </a:lnSpc>
              <a:spcBef>
                <a:spcPts val="0"/>
              </a:spcBef>
              <a:spcAft>
                <a:spcPts val="0"/>
              </a:spcAft>
              <a:buNone/>
            </a:pPr>
            <a:r>
              <a:t/>
            </a:r>
            <a:endParaRPr sz="1600">
              <a:latin typeface="Lato"/>
              <a:ea typeface="Lato"/>
              <a:cs typeface="Lato"/>
              <a:sym typeface="Lato"/>
            </a:endParaRPr>
          </a:p>
          <a:p>
            <a:pPr indent="0" lvl="0" marL="0" rtl="0" algn="l">
              <a:lnSpc>
                <a:spcPct val="115000"/>
              </a:lnSpc>
              <a:spcBef>
                <a:spcPts val="0"/>
              </a:spcBef>
              <a:spcAft>
                <a:spcPts val="0"/>
              </a:spcAft>
              <a:buNone/>
            </a:pPr>
            <a:r>
              <a:rPr lang="en" sz="1800">
                <a:latin typeface="Lato"/>
                <a:ea typeface="Lato"/>
                <a:cs typeface="Lato"/>
                <a:sym typeface="Lato"/>
              </a:rPr>
              <a:t>Goals</a:t>
            </a:r>
            <a:endParaRPr sz="18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u="sng">
                <a:latin typeface="Lato"/>
                <a:ea typeface="Lato"/>
                <a:cs typeface="Lato"/>
                <a:sym typeface="Lato"/>
              </a:rPr>
              <a:t>Stretch</a:t>
            </a:r>
            <a:r>
              <a:rPr lang="en" sz="1600">
                <a:latin typeface="Lato"/>
                <a:ea typeface="Lato"/>
                <a:cs typeface="Lato"/>
                <a:sym typeface="Lato"/>
              </a:rPr>
              <a:t>: Enable gripping + insertion for smaller diameter cornstalks</a:t>
            </a:r>
            <a:endParaRPr sz="1500">
              <a:latin typeface="Lato"/>
              <a:ea typeface="Lato"/>
              <a:cs typeface="Lato"/>
              <a:sym typeface="Lato"/>
            </a:endParaRPr>
          </a:p>
        </p:txBody>
      </p:sp>
      <p:pic>
        <p:nvPicPr>
          <p:cNvPr id="238" name="Google Shape;238;p31"/>
          <p:cNvPicPr preferRelativeResize="0"/>
          <p:nvPr/>
        </p:nvPicPr>
        <p:blipFill rotWithShape="1">
          <a:blip r:embed="rId3">
            <a:alphaModFix/>
          </a:blip>
          <a:srcRect b="0" l="0" r="0" t="28734"/>
          <a:stretch/>
        </p:blipFill>
        <p:spPr>
          <a:xfrm>
            <a:off x="5123550" y="1505400"/>
            <a:ext cx="2794875" cy="2655652"/>
          </a:xfrm>
          <a:prstGeom prst="rect">
            <a:avLst/>
          </a:prstGeom>
          <a:noFill/>
          <a:ln>
            <a:noFill/>
          </a:ln>
        </p:spPr>
      </p:pic>
      <p:sp>
        <p:nvSpPr>
          <p:cNvPr id="239" name="Google Shape;239;p31"/>
          <p:cNvSpPr txBox="1"/>
          <p:nvPr/>
        </p:nvSpPr>
        <p:spPr>
          <a:xfrm>
            <a:off x="5000591" y="4161058"/>
            <a:ext cx="3040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91919"/>
                </a:solidFill>
                <a:latin typeface="Lato"/>
                <a:ea typeface="Lato"/>
                <a:cs typeface="Lato"/>
                <a:sym typeface="Lato"/>
              </a:rPr>
              <a:t>End Effector subsystem mounted on XArm</a:t>
            </a:r>
            <a:endParaRPr>
              <a:solidFill>
                <a:srgbClr val="191919"/>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External Mechanisms</a:t>
            </a:r>
            <a:endParaRPr>
              <a:latin typeface="Montserrat"/>
              <a:ea typeface="Montserrat"/>
              <a:cs typeface="Montserrat"/>
              <a:sym typeface="Montserrat"/>
            </a:endParaRPr>
          </a:p>
        </p:txBody>
      </p:sp>
      <p:sp>
        <p:nvSpPr>
          <p:cNvPr id="245" name="Google Shape;245;p32"/>
          <p:cNvSpPr txBox="1"/>
          <p:nvPr/>
        </p:nvSpPr>
        <p:spPr>
          <a:xfrm>
            <a:off x="720000" y="1218625"/>
            <a:ext cx="3495300" cy="307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latin typeface="Lato"/>
                <a:ea typeface="Lato"/>
                <a:cs typeface="Lato"/>
                <a:sym typeface="Lato"/>
              </a:rPr>
              <a:t>Status</a:t>
            </a:r>
            <a:endParaRPr sz="1500">
              <a:latin typeface="Lato"/>
              <a:ea typeface="Lato"/>
              <a:cs typeface="Lato"/>
              <a:sym typeface="Lato"/>
            </a:endParaRPr>
          </a:p>
          <a:p>
            <a:pPr indent="-323850" lvl="0" marL="457200" rtl="0" algn="l">
              <a:lnSpc>
                <a:spcPct val="115000"/>
              </a:lnSpc>
              <a:spcBef>
                <a:spcPts val="0"/>
              </a:spcBef>
              <a:spcAft>
                <a:spcPts val="0"/>
              </a:spcAft>
              <a:buSzPts val="1500"/>
              <a:buFont typeface="Lato"/>
              <a:buChar char="●"/>
            </a:pPr>
            <a:r>
              <a:rPr lang="en" sz="1500">
                <a:latin typeface="Lato"/>
                <a:ea typeface="Lato"/>
                <a:cs typeface="Lato"/>
                <a:sym typeface="Lato"/>
              </a:rPr>
              <a:t>Cleans and calibrates the sensor before insertions to produce valid sensor readings </a:t>
            </a:r>
            <a:endParaRPr sz="1500">
              <a:latin typeface="Lato"/>
              <a:ea typeface="Lato"/>
              <a:cs typeface="Lato"/>
              <a:sym typeface="Lato"/>
            </a:endParaRPr>
          </a:p>
          <a:p>
            <a:pPr indent="0" lvl="0" marL="457200" rtl="0" algn="l">
              <a:lnSpc>
                <a:spcPct val="115000"/>
              </a:lnSpc>
              <a:spcBef>
                <a:spcPts val="0"/>
              </a:spcBef>
              <a:spcAft>
                <a:spcPts val="0"/>
              </a:spcAft>
              <a:buNone/>
            </a:pPr>
            <a:r>
              <a:t/>
            </a:r>
            <a:endParaRPr sz="1500">
              <a:latin typeface="Lato"/>
              <a:ea typeface="Lato"/>
              <a:cs typeface="Lato"/>
              <a:sym typeface="Lato"/>
            </a:endParaRPr>
          </a:p>
          <a:p>
            <a:pPr indent="0" lvl="0" marL="0" rtl="0" algn="l">
              <a:lnSpc>
                <a:spcPct val="115000"/>
              </a:lnSpc>
              <a:spcBef>
                <a:spcPts val="0"/>
              </a:spcBef>
              <a:spcAft>
                <a:spcPts val="0"/>
              </a:spcAft>
              <a:buNone/>
            </a:pPr>
            <a:r>
              <a:rPr lang="en" sz="1500">
                <a:latin typeface="Lato"/>
                <a:ea typeface="Lato"/>
                <a:cs typeface="Lato"/>
                <a:sym typeface="Lato"/>
              </a:rPr>
              <a:t>Challenges</a:t>
            </a:r>
            <a:endParaRPr sz="1500">
              <a:latin typeface="Lato"/>
              <a:ea typeface="Lato"/>
              <a:cs typeface="Lato"/>
              <a:sym typeface="Lato"/>
            </a:endParaRPr>
          </a:p>
          <a:p>
            <a:pPr indent="-323850" lvl="0" marL="457200" rtl="0" algn="l">
              <a:lnSpc>
                <a:spcPct val="115000"/>
              </a:lnSpc>
              <a:spcBef>
                <a:spcPts val="0"/>
              </a:spcBef>
              <a:spcAft>
                <a:spcPts val="0"/>
              </a:spcAft>
              <a:buSzPts val="1500"/>
              <a:buFont typeface="Lato"/>
              <a:buChar char="●"/>
            </a:pPr>
            <a:r>
              <a:rPr lang="en" sz="1500">
                <a:latin typeface="Lato"/>
                <a:ea typeface="Lato"/>
                <a:cs typeface="Lato"/>
                <a:sym typeface="Lato"/>
              </a:rPr>
              <a:t>No challenges</a:t>
            </a:r>
            <a:endParaRPr sz="1500">
              <a:latin typeface="Lato"/>
              <a:ea typeface="Lato"/>
              <a:cs typeface="Lato"/>
              <a:sym typeface="Lato"/>
            </a:endParaRPr>
          </a:p>
          <a:p>
            <a:pPr indent="0" lvl="0" marL="0" rtl="0" algn="l">
              <a:lnSpc>
                <a:spcPct val="115000"/>
              </a:lnSpc>
              <a:spcBef>
                <a:spcPts val="0"/>
              </a:spcBef>
              <a:spcAft>
                <a:spcPts val="0"/>
              </a:spcAft>
              <a:buNone/>
            </a:pPr>
            <a:r>
              <a:t/>
            </a:r>
            <a:endParaRPr sz="1500">
              <a:latin typeface="Lato"/>
              <a:ea typeface="Lato"/>
              <a:cs typeface="Lato"/>
              <a:sym typeface="Lato"/>
            </a:endParaRPr>
          </a:p>
          <a:p>
            <a:pPr indent="0" lvl="0" marL="0" rtl="0" algn="l">
              <a:lnSpc>
                <a:spcPct val="115000"/>
              </a:lnSpc>
              <a:spcBef>
                <a:spcPts val="0"/>
              </a:spcBef>
              <a:spcAft>
                <a:spcPts val="0"/>
              </a:spcAft>
              <a:buNone/>
            </a:pPr>
            <a:r>
              <a:rPr lang="en" sz="1500">
                <a:latin typeface="Lato"/>
                <a:ea typeface="Lato"/>
                <a:cs typeface="Lato"/>
                <a:sym typeface="Lato"/>
              </a:rPr>
              <a:t>Goals</a:t>
            </a:r>
            <a:endParaRPr sz="1500">
              <a:latin typeface="Lato"/>
              <a:ea typeface="Lato"/>
              <a:cs typeface="Lato"/>
              <a:sym typeface="Lato"/>
            </a:endParaRPr>
          </a:p>
          <a:p>
            <a:pPr indent="-323850" lvl="0" marL="457200" rtl="0" algn="l">
              <a:lnSpc>
                <a:spcPct val="115000"/>
              </a:lnSpc>
              <a:spcBef>
                <a:spcPts val="0"/>
              </a:spcBef>
              <a:spcAft>
                <a:spcPts val="0"/>
              </a:spcAft>
              <a:buSzPts val="1500"/>
              <a:buFont typeface="Lato"/>
              <a:buChar char="●"/>
            </a:pPr>
            <a:r>
              <a:rPr lang="en" sz="1500">
                <a:latin typeface="Lato"/>
                <a:ea typeface="Lato"/>
                <a:cs typeface="Lato"/>
                <a:sym typeface="Lato"/>
              </a:rPr>
              <a:t>System </a:t>
            </a:r>
            <a:r>
              <a:rPr lang="en" sz="1500">
                <a:latin typeface="Lato"/>
                <a:ea typeface="Lato"/>
                <a:cs typeface="Lato"/>
                <a:sym typeface="Lato"/>
              </a:rPr>
              <a:t>maintenance</a:t>
            </a:r>
            <a:r>
              <a:rPr lang="en" sz="1500">
                <a:latin typeface="Lato"/>
                <a:ea typeface="Lato"/>
                <a:cs typeface="Lato"/>
                <a:sym typeface="Lato"/>
              </a:rPr>
              <a:t> for FVD</a:t>
            </a:r>
            <a:endParaRPr sz="1500">
              <a:latin typeface="Lato"/>
              <a:ea typeface="Lato"/>
              <a:cs typeface="Lato"/>
              <a:sym typeface="Lato"/>
            </a:endParaRPr>
          </a:p>
          <a:p>
            <a:pPr indent="0" lvl="0" marL="0" rtl="0" algn="l">
              <a:lnSpc>
                <a:spcPct val="115000"/>
              </a:lnSpc>
              <a:spcBef>
                <a:spcPts val="0"/>
              </a:spcBef>
              <a:spcAft>
                <a:spcPts val="0"/>
              </a:spcAft>
              <a:buNone/>
            </a:pPr>
            <a:r>
              <a:t/>
            </a:r>
            <a:endParaRPr sz="1500">
              <a:latin typeface="Lato"/>
              <a:ea typeface="Lato"/>
              <a:cs typeface="Lato"/>
              <a:sym typeface="Lato"/>
            </a:endParaRPr>
          </a:p>
        </p:txBody>
      </p:sp>
      <p:pic>
        <p:nvPicPr>
          <p:cNvPr id="246" name="Google Shape;246;p32"/>
          <p:cNvPicPr preferRelativeResize="0"/>
          <p:nvPr/>
        </p:nvPicPr>
        <p:blipFill rotWithShape="1">
          <a:blip r:embed="rId3">
            <a:alphaModFix/>
          </a:blip>
          <a:srcRect b="10971" l="8345" r="7951" t="7027"/>
          <a:stretch/>
        </p:blipFill>
        <p:spPr>
          <a:xfrm>
            <a:off x="4402650" y="1257662"/>
            <a:ext cx="4073098" cy="299272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limate FinTech Company Profile by Slidesgo">
  <a:themeElements>
    <a:clrScheme name="Simple Light">
      <a:dk1>
        <a:srgbClr val="191919"/>
      </a:dk1>
      <a:lt1>
        <a:srgbClr val="F8FFDC"/>
      </a:lt1>
      <a:dk2>
        <a:srgbClr val="274E13"/>
      </a:dk2>
      <a:lt2>
        <a:srgbClr val="3DC2C9"/>
      </a:lt2>
      <a:accent1>
        <a:srgbClr val="E4F0CE"/>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